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58" r:id="rId4"/>
    <p:sldId id="259" r:id="rId5"/>
    <p:sldId id="260" r:id="rId6"/>
    <p:sldId id="283" r:id="rId7"/>
    <p:sldId id="262" r:id="rId8"/>
    <p:sldId id="278" r:id="rId9"/>
    <p:sldId id="279" r:id="rId10"/>
    <p:sldId id="280" r:id="rId11"/>
    <p:sldId id="285" r:id="rId12"/>
    <p:sldId id="286" r:id="rId13"/>
    <p:sldId id="281" r:id="rId14"/>
    <p:sldId id="282" r:id="rId15"/>
    <p:sldId id="284" r:id="rId16"/>
    <p:sldId id="287" r:id="rId17"/>
    <p:sldId id="288" r:id="rId18"/>
    <p:sldId id="275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F3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9F9F1"/>
              </a:solidFill>
              <a:prstDash val="solid"/>
              <a:round/>
            </a:ln>
          </a:left>
          <a:right>
            <a:ln w="12700" cap="flat">
              <a:solidFill>
                <a:srgbClr val="F9F9F1"/>
              </a:solidFill>
              <a:prstDash val="solid"/>
              <a:round/>
            </a:ln>
          </a:right>
          <a:top>
            <a:ln w="12700" cap="flat">
              <a:solidFill>
                <a:srgbClr val="F9F9F1"/>
              </a:solidFill>
              <a:prstDash val="solid"/>
              <a:round/>
            </a:ln>
          </a:top>
          <a:bottom>
            <a:ln w="12700" cap="flat">
              <a:solidFill>
                <a:srgbClr val="F9F9F1"/>
              </a:solidFill>
              <a:prstDash val="solid"/>
              <a:round/>
            </a:ln>
          </a:bottom>
          <a:insideH>
            <a:ln w="12700" cap="flat">
              <a:solidFill>
                <a:srgbClr val="F9F9F1"/>
              </a:solidFill>
              <a:prstDash val="solid"/>
              <a:round/>
            </a:ln>
          </a:insideH>
          <a:insideV>
            <a:ln w="12700" cap="flat">
              <a:solidFill>
                <a:srgbClr val="F9F9F1"/>
              </a:solidFill>
              <a:prstDash val="solid"/>
              <a:round/>
            </a:ln>
          </a:insideV>
        </a:tcBdr>
        <a:fill>
          <a:solidFill>
            <a:srgbClr val="CDD4EA"/>
          </a:solidFill>
        </a:fill>
      </a:tcStyle>
    </a:wholeTbl>
    <a:band2H>
      <a:tcTxStyle/>
      <a:tcStyle>
        <a:tcBdr/>
        <a:fill>
          <a:solidFill>
            <a:srgbClr val="E8EBF5"/>
          </a:solidFill>
        </a:fill>
      </a:tcStyle>
    </a:band2H>
    <a:firstCol>
      <a:tcTxStyle b="on" i="off">
        <a:fontRef idx="minor">
          <a:srgbClr val="F9F9F1"/>
        </a:fontRef>
        <a:srgbClr val="F9F9F1"/>
      </a:tcTxStyle>
      <a:tcStyle>
        <a:tcBdr>
          <a:left>
            <a:ln w="12700" cap="flat">
              <a:solidFill>
                <a:srgbClr val="F9F9F1"/>
              </a:solidFill>
              <a:prstDash val="solid"/>
              <a:round/>
            </a:ln>
          </a:left>
          <a:right>
            <a:ln w="12700" cap="flat">
              <a:solidFill>
                <a:srgbClr val="F9F9F1"/>
              </a:solidFill>
              <a:prstDash val="solid"/>
              <a:round/>
            </a:ln>
          </a:right>
          <a:top>
            <a:ln w="12700" cap="flat">
              <a:solidFill>
                <a:srgbClr val="F9F9F1"/>
              </a:solidFill>
              <a:prstDash val="solid"/>
              <a:round/>
            </a:ln>
          </a:top>
          <a:bottom>
            <a:ln w="12700" cap="flat">
              <a:solidFill>
                <a:srgbClr val="F9F9F1"/>
              </a:solidFill>
              <a:prstDash val="solid"/>
              <a:round/>
            </a:ln>
          </a:bottom>
          <a:insideH>
            <a:ln w="12700" cap="flat">
              <a:solidFill>
                <a:srgbClr val="F9F9F1"/>
              </a:solidFill>
              <a:prstDash val="solid"/>
              <a:round/>
            </a:ln>
          </a:insideH>
          <a:insideV>
            <a:ln w="12700" cap="flat">
              <a:solidFill>
                <a:srgbClr val="F9F9F1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9F9F1"/>
        </a:fontRef>
        <a:srgbClr val="F9F9F1"/>
      </a:tcTxStyle>
      <a:tcStyle>
        <a:tcBdr>
          <a:left>
            <a:ln w="12700" cap="flat">
              <a:solidFill>
                <a:srgbClr val="F9F9F1"/>
              </a:solidFill>
              <a:prstDash val="solid"/>
              <a:round/>
            </a:ln>
          </a:left>
          <a:right>
            <a:ln w="12700" cap="flat">
              <a:solidFill>
                <a:srgbClr val="F9F9F1"/>
              </a:solidFill>
              <a:prstDash val="solid"/>
              <a:round/>
            </a:ln>
          </a:right>
          <a:top>
            <a:ln w="38100" cap="flat">
              <a:solidFill>
                <a:srgbClr val="F9F9F1"/>
              </a:solidFill>
              <a:prstDash val="solid"/>
              <a:round/>
            </a:ln>
          </a:top>
          <a:bottom>
            <a:ln w="12700" cap="flat">
              <a:solidFill>
                <a:srgbClr val="F9F9F1"/>
              </a:solidFill>
              <a:prstDash val="solid"/>
              <a:round/>
            </a:ln>
          </a:bottom>
          <a:insideH>
            <a:ln w="12700" cap="flat">
              <a:solidFill>
                <a:srgbClr val="F9F9F1"/>
              </a:solidFill>
              <a:prstDash val="solid"/>
              <a:round/>
            </a:ln>
          </a:insideH>
          <a:insideV>
            <a:ln w="12700" cap="flat">
              <a:solidFill>
                <a:srgbClr val="F9F9F1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9F9F1"/>
        </a:fontRef>
        <a:srgbClr val="F9F9F1"/>
      </a:tcTxStyle>
      <a:tcStyle>
        <a:tcBdr>
          <a:left>
            <a:ln w="12700" cap="flat">
              <a:solidFill>
                <a:srgbClr val="F9F9F1"/>
              </a:solidFill>
              <a:prstDash val="solid"/>
              <a:round/>
            </a:ln>
          </a:left>
          <a:right>
            <a:ln w="12700" cap="flat">
              <a:solidFill>
                <a:srgbClr val="F9F9F1"/>
              </a:solidFill>
              <a:prstDash val="solid"/>
              <a:round/>
            </a:ln>
          </a:right>
          <a:top>
            <a:ln w="12700" cap="flat">
              <a:solidFill>
                <a:srgbClr val="F9F9F1"/>
              </a:solidFill>
              <a:prstDash val="solid"/>
              <a:round/>
            </a:ln>
          </a:top>
          <a:bottom>
            <a:ln w="38100" cap="flat">
              <a:solidFill>
                <a:srgbClr val="F9F9F1"/>
              </a:solidFill>
              <a:prstDash val="solid"/>
              <a:round/>
            </a:ln>
          </a:bottom>
          <a:insideH>
            <a:ln w="12700" cap="flat">
              <a:solidFill>
                <a:srgbClr val="F9F9F1"/>
              </a:solidFill>
              <a:prstDash val="solid"/>
              <a:round/>
            </a:ln>
          </a:insideH>
          <a:insideV>
            <a:ln w="12700" cap="flat">
              <a:solidFill>
                <a:srgbClr val="F9F9F1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9F9F1"/>
              </a:solidFill>
              <a:prstDash val="solid"/>
              <a:round/>
            </a:ln>
          </a:left>
          <a:right>
            <a:ln w="12700" cap="flat">
              <a:solidFill>
                <a:srgbClr val="F9F9F1"/>
              </a:solidFill>
              <a:prstDash val="solid"/>
              <a:round/>
            </a:ln>
          </a:right>
          <a:top>
            <a:ln w="12700" cap="flat">
              <a:solidFill>
                <a:srgbClr val="F9F9F1"/>
              </a:solidFill>
              <a:prstDash val="solid"/>
              <a:round/>
            </a:ln>
          </a:top>
          <a:bottom>
            <a:ln w="12700" cap="flat">
              <a:solidFill>
                <a:srgbClr val="F9F9F1"/>
              </a:solidFill>
              <a:prstDash val="solid"/>
              <a:round/>
            </a:ln>
          </a:bottom>
          <a:insideH>
            <a:ln w="12700" cap="flat">
              <a:solidFill>
                <a:srgbClr val="F9F9F1"/>
              </a:solidFill>
              <a:prstDash val="solid"/>
              <a:round/>
            </a:ln>
          </a:insideH>
          <a:insideV>
            <a:ln w="12700" cap="flat">
              <a:solidFill>
                <a:srgbClr val="F9F9F1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ff">
        <a:fontRef idx="minor">
          <a:srgbClr val="F9F9F1"/>
        </a:fontRef>
        <a:srgbClr val="F9F9F1"/>
      </a:tcTxStyle>
      <a:tcStyle>
        <a:tcBdr>
          <a:left>
            <a:ln w="12700" cap="flat">
              <a:solidFill>
                <a:srgbClr val="F9F9F1"/>
              </a:solidFill>
              <a:prstDash val="solid"/>
              <a:round/>
            </a:ln>
          </a:left>
          <a:right>
            <a:ln w="12700" cap="flat">
              <a:solidFill>
                <a:srgbClr val="F9F9F1"/>
              </a:solidFill>
              <a:prstDash val="solid"/>
              <a:round/>
            </a:ln>
          </a:right>
          <a:top>
            <a:ln w="12700" cap="flat">
              <a:solidFill>
                <a:srgbClr val="F9F9F1"/>
              </a:solidFill>
              <a:prstDash val="solid"/>
              <a:round/>
            </a:ln>
          </a:top>
          <a:bottom>
            <a:ln w="12700" cap="flat">
              <a:solidFill>
                <a:srgbClr val="F9F9F1"/>
              </a:solidFill>
              <a:prstDash val="solid"/>
              <a:round/>
            </a:ln>
          </a:bottom>
          <a:insideH>
            <a:ln w="12700" cap="flat">
              <a:solidFill>
                <a:srgbClr val="F9F9F1"/>
              </a:solidFill>
              <a:prstDash val="solid"/>
              <a:round/>
            </a:ln>
          </a:insideH>
          <a:insideV>
            <a:ln w="12700" cap="flat">
              <a:solidFill>
                <a:srgbClr val="F9F9F1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9F9F1"/>
        </a:fontRef>
        <a:srgbClr val="F9F9F1"/>
      </a:tcTxStyle>
      <a:tcStyle>
        <a:tcBdr>
          <a:left>
            <a:ln w="12700" cap="flat">
              <a:solidFill>
                <a:srgbClr val="F9F9F1"/>
              </a:solidFill>
              <a:prstDash val="solid"/>
              <a:round/>
            </a:ln>
          </a:left>
          <a:right>
            <a:ln w="12700" cap="flat">
              <a:solidFill>
                <a:srgbClr val="F9F9F1"/>
              </a:solidFill>
              <a:prstDash val="solid"/>
              <a:round/>
            </a:ln>
          </a:right>
          <a:top>
            <a:ln w="38100" cap="flat">
              <a:solidFill>
                <a:srgbClr val="F9F9F1"/>
              </a:solidFill>
              <a:prstDash val="solid"/>
              <a:round/>
            </a:ln>
          </a:top>
          <a:bottom>
            <a:ln w="12700" cap="flat">
              <a:solidFill>
                <a:srgbClr val="F9F9F1"/>
              </a:solidFill>
              <a:prstDash val="solid"/>
              <a:round/>
            </a:ln>
          </a:bottom>
          <a:insideH>
            <a:ln w="12700" cap="flat">
              <a:solidFill>
                <a:srgbClr val="F9F9F1"/>
              </a:solidFill>
              <a:prstDash val="solid"/>
              <a:round/>
            </a:ln>
          </a:insideH>
          <a:insideV>
            <a:ln w="12700" cap="flat">
              <a:solidFill>
                <a:srgbClr val="F9F9F1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9F9F1"/>
        </a:fontRef>
        <a:srgbClr val="F9F9F1"/>
      </a:tcTxStyle>
      <a:tcStyle>
        <a:tcBdr>
          <a:left>
            <a:ln w="12700" cap="flat">
              <a:solidFill>
                <a:srgbClr val="F9F9F1"/>
              </a:solidFill>
              <a:prstDash val="solid"/>
              <a:round/>
            </a:ln>
          </a:left>
          <a:right>
            <a:ln w="12700" cap="flat">
              <a:solidFill>
                <a:srgbClr val="F9F9F1"/>
              </a:solidFill>
              <a:prstDash val="solid"/>
              <a:round/>
            </a:ln>
          </a:right>
          <a:top>
            <a:ln w="12700" cap="flat">
              <a:solidFill>
                <a:srgbClr val="F9F9F1"/>
              </a:solidFill>
              <a:prstDash val="solid"/>
              <a:round/>
            </a:ln>
          </a:top>
          <a:bottom>
            <a:ln w="38100" cap="flat">
              <a:solidFill>
                <a:srgbClr val="F9F9F1"/>
              </a:solidFill>
              <a:prstDash val="solid"/>
              <a:round/>
            </a:ln>
          </a:bottom>
          <a:insideH>
            <a:ln w="12700" cap="flat">
              <a:solidFill>
                <a:srgbClr val="F9F9F1"/>
              </a:solidFill>
              <a:prstDash val="solid"/>
              <a:round/>
            </a:ln>
          </a:insideH>
          <a:insideV>
            <a:ln w="12700" cap="flat">
              <a:solidFill>
                <a:srgbClr val="F9F9F1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9F9F1"/>
              </a:solidFill>
              <a:prstDash val="solid"/>
              <a:round/>
            </a:ln>
          </a:left>
          <a:right>
            <a:ln w="12700" cap="flat">
              <a:solidFill>
                <a:srgbClr val="F9F9F1"/>
              </a:solidFill>
              <a:prstDash val="solid"/>
              <a:round/>
            </a:ln>
          </a:right>
          <a:top>
            <a:ln w="12700" cap="flat">
              <a:solidFill>
                <a:srgbClr val="F9F9F1"/>
              </a:solidFill>
              <a:prstDash val="solid"/>
              <a:round/>
            </a:ln>
          </a:top>
          <a:bottom>
            <a:ln w="12700" cap="flat">
              <a:solidFill>
                <a:srgbClr val="F9F9F1"/>
              </a:solidFill>
              <a:prstDash val="solid"/>
              <a:round/>
            </a:ln>
          </a:bottom>
          <a:insideH>
            <a:ln w="12700" cap="flat">
              <a:solidFill>
                <a:srgbClr val="F9F9F1"/>
              </a:solidFill>
              <a:prstDash val="solid"/>
              <a:round/>
            </a:ln>
          </a:insideH>
          <a:insideV>
            <a:ln w="12700" cap="flat">
              <a:solidFill>
                <a:srgbClr val="F9F9F1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Ref idx="minor">
          <a:srgbClr val="F9F9F1"/>
        </a:fontRef>
        <a:srgbClr val="F9F9F1"/>
      </a:tcTxStyle>
      <a:tcStyle>
        <a:tcBdr>
          <a:left>
            <a:ln w="12700" cap="flat">
              <a:solidFill>
                <a:srgbClr val="F9F9F1"/>
              </a:solidFill>
              <a:prstDash val="solid"/>
              <a:round/>
            </a:ln>
          </a:left>
          <a:right>
            <a:ln w="12700" cap="flat">
              <a:solidFill>
                <a:srgbClr val="F9F9F1"/>
              </a:solidFill>
              <a:prstDash val="solid"/>
              <a:round/>
            </a:ln>
          </a:right>
          <a:top>
            <a:ln w="12700" cap="flat">
              <a:solidFill>
                <a:srgbClr val="F9F9F1"/>
              </a:solidFill>
              <a:prstDash val="solid"/>
              <a:round/>
            </a:ln>
          </a:top>
          <a:bottom>
            <a:ln w="12700" cap="flat">
              <a:solidFill>
                <a:srgbClr val="F9F9F1"/>
              </a:solidFill>
              <a:prstDash val="solid"/>
              <a:round/>
            </a:ln>
          </a:bottom>
          <a:insideH>
            <a:ln w="12700" cap="flat">
              <a:solidFill>
                <a:srgbClr val="F9F9F1"/>
              </a:solidFill>
              <a:prstDash val="solid"/>
              <a:round/>
            </a:ln>
          </a:insideH>
          <a:insideV>
            <a:ln w="12700" cap="flat">
              <a:solidFill>
                <a:srgbClr val="F9F9F1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9F9F1"/>
        </a:fontRef>
        <a:srgbClr val="F9F9F1"/>
      </a:tcTxStyle>
      <a:tcStyle>
        <a:tcBdr>
          <a:left>
            <a:ln w="12700" cap="flat">
              <a:solidFill>
                <a:srgbClr val="F9F9F1"/>
              </a:solidFill>
              <a:prstDash val="solid"/>
              <a:round/>
            </a:ln>
          </a:left>
          <a:right>
            <a:ln w="12700" cap="flat">
              <a:solidFill>
                <a:srgbClr val="F9F9F1"/>
              </a:solidFill>
              <a:prstDash val="solid"/>
              <a:round/>
            </a:ln>
          </a:right>
          <a:top>
            <a:ln w="38100" cap="flat">
              <a:solidFill>
                <a:srgbClr val="F9F9F1"/>
              </a:solidFill>
              <a:prstDash val="solid"/>
              <a:round/>
            </a:ln>
          </a:top>
          <a:bottom>
            <a:ln w="12700" cap="flat">
              <a:solidFill>
                <a:srgbClr val="F9F9F1"/>
              </a:solidFill>
              <a:prstDash val="solid"/>
              <a:round/>
            </a:ln>
          </a:bottom>
          <a:insideH>
            <a:ln w="12700" cap="flat">
              <a:solidFill>
                <a:srgbClr val="F9F9F1"/>
              </a:solidFill>
              <a:prstDash val="solid"/>
              <a:round/>
            </a:ln>
          </a:insideH>
          <a:insideV>
            <a:ln w="12700" cap="flat">
              <a:solidFill>
                <a:srgbClr val="F9F9F1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9F9F1"/>
        </a:fontRef>
        <a:srgbClr val="F9F9F1"/>
      </a:tcTxStyle>
      <a:tcStyle>
        <a:tcBdr>
          <a:left>
            <a:ln w="12700" cap="flat">
              <a:solidFill>
                <a:srgbClr val="F9F9F1"/>
              </a:solidFill>
              <a:prstDash val="solid"/>
              <a:round/>
            </a:ln>
          </a:left>
          <a:right>
            <a:ln w="12700" cap="flat">
              <a:solidFill>
                <a:srgbClr val="F9F9F1"/>
              </a:solidFill>
              <a:prstDash val="solid"/>
              <a:round/>
            </a:ln>
          </a:right>
          <a:top>
            <a:ln w="12700" cap="flat">
              <a:solidFill>
                <a:srgbClr val="F9F9F1"/>
              </a:solidFill>
              <a:prstDash val="solid"/>
              <a:round/>
            </a:ln>
          </a:top>
          <a:bottom>
            <a:ln w="38100" cap="flat">
              <a:solidFill>
                <a:srgbClr val="F9F9F1"/>
              </a:solidFill>
              <a:prstDash val="solid"/>
              <a:round/>
            </a:ln>
          </a:bottom>
          <a:insideH>
            <a:ln w="12700" cap="flat">
              <a:solidFill>
                <a:srgbClr val="F9F9F1"/>
              </a:solidFill>
              <a:prstDash val="solid"/>
              <a:round/>
            </a:ln>
          </a:insideH>
          <a:insideV>
            <a:ln w="12700" cap="flat">
              <a:solidFill>
                <a:srgbClr val="F9F9F1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9F9F1"/>
          </a:solidFill>
        </a:fill>
      </a:tcStyle>
    </a:band2H>
    <a:firstCol>
      <a:tcTxStyle b="on" i="off">
        <a:fontRef idx="minor">
          <a:srgbClr val="F9F9F1"/>
        </a:fontRef>
        <a:srgbClr val="F9F9F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9F9F1"/>
          </a:solidFill>
        </a:fill>
      </a:tcStyle>
    </a:lastRow>
    <a:firstRow>
      <a:tcTxStyle b="on" i="off">
        <a:fontRef idx="minor">
          <a:srgbClr val="F9F9F1"/>
        </a:fontRef>
        <a:srgbClr val="F9F9F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9F9F1"/>
              </a:solidFill>
              <a:prstDash val="solid"/>
              <a:round/>
            </a:ln>
          </a:left>
          <a:right>
            <a:ln w="12700" cap="flat">
              <a:solidFill>
                <a:srgbClr val="F9F9F1"/>
              </a:solidFill>
              <a:prstDash val="solid"/>
              <a:round/>
            </a:ln>
          </a:right>
          <a:top>
            <a:ln w="12700" cap="flat">
              <a:solidFill>
                <a:srgbClr val="F9F9F1"/>
              </a:solidFill>
              <a:prstDash val="solid"/>
              <a:round/>
            </a:ln>
          </a:top>
          <a:bottom>
            <a:ln w="12700" cap="flat">
              <a:solidFill>
                <a:srgbClr val="F9F9F1"/>
              </a:solidFill>
              <a:prstDash val="solid"/>
              <a:round/>
            </a:ln>
          </a:bottom>
          <a:insideH>
            <a:ln w="12700" cap="flat">
              <a:solidFill>
                <a:srgbClr val="F9F9F1"/>
              </a:solidFill>
              <a:prstDash val="solid"/>
              <a:round/>
            </a:ln>
          </a:insideH>
          <a:insideV>
            <a:ln w="12700" cap="flat">
              <a:solidFill>
                <a:srgbClr val="F9F9F1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9F9F1"/>
        </a:fontRef>
        <a:srgbClr val="F9F9F1"/>
      </a:tcTxStyle>
      <a:tcStyle>
        <a:tcBdr>
          <a:left>
            <a:ln w="12700" cap="flat">
              <a:solidFill>
                <a:srgbClr val="F9F9F1"/>
              </a:solidFill>
              <a:prstDash val="solid"/>
              <a:round/>
            </a:ln>
          </a:left>
          <a:right>
            <a:ln w="12700" cap="flat">
              <a:solidFill>
                <a:srgbClr val="F9F9F1"/>
              </a:solidFill>
              <a:prstDash val="solid"/>
              <a:round/>
            </a:ln>
          </a:right>
          <a:top>
            <a:ln w="12700" cap="flat">
              <a:solidFill>
                <a:srgbClr val="F9F9F1"/>
              </a:solidFill>
              <a:prstDash val="solid"/>
              <a:round/>
            </a:ln>
          </a:top>
          <a:bottom>
            <a:ln w="12700" cap="flat">
              <a:solidFill>
                <a:srgbClr val="F9F9F1"/>
              </a:solidFill>
              <a:prstDash val="solid"/>
              <a:round/>
            </a:ln>
          </a:bottom>
          <a:insideH>
            <a:ln w="12700" cap="flat">
              <a:solidFill>
                <a:srgbClr val="F9F9F1"/>
              </a:solidFill>
              <a:prstDash val="solid"/>
              <a:round/>
            </a:ln>
          </a:insideH>
          <a:insideV>
            <a:ln w="12700" cap="flat">
              <a:solidFill>
                <a:srgbClr val="F9F9F1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9F9F1"/>
        </a:fontRef>
        <a:srgbClr val="F9F9F1"/>
      </a:tcTxStyle>
      <a:tcStyle>
        <a:tcBdr>
          <a:left>
            <a:ln w="12700" cap="flat">
              <a:solidFill>
                <a:srgbClr val="F9F9F1"/>
              </a:solidFill>
              <a:prstDash val="solid"/>
              <a:round/>
            </a:ln>
          </a:left>
          <a:right>
            <a:ln w="12700" cap="flat">
              <a:solidFill>
                <a:srgbClr val="F9F9F1"/>
              </a:solidFill>
              <a:prstDash val="solid"/>
              <a:round/>
            </a:ln>
          </a:right>
          <a:top>
            <a:ln w="38100" cap="flat">
              <a:solidFill>
                <a:srgbClr val="F9F9F1"/>
              </a:solidFill>
              <a:prstDash val="solid"/>
              <a:round/>
            </a:ln>
          </a:top>
          <a:bottom>
            <a:ln w="12700" cap="flat">
              <a:solidFill>
                <a:srgbClr val="F9F9F1"/>
              </a:solidFill>
              <a:prstDash val="solid"/>
              <a:round/>
            </a:ln>
          </a:bottom>
          <a:insideH>
            <a:ln w="12700" cap="flat">
              <a:solidFill>
                <a:srgbClr val="F9F9F1"/>
              </a:solidFill>
              <a:prstDash val="solid"/>
              <a:round/>
            </a:ln>
          </a:insideH>
          <a:insideV>
            <a:ln w="12700" cap="flat">
              <a:solidFill>
                <a:srgbClr val="F9F9F1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9F9F1"/>
        </a:fontRef>
        <a:srgbClr val="F9F9F1"/>
      </a:tcTxStyle>
      <a:tcStyle>
        <a:tcBdr>
          <a:left>
            <a:ln w="12700" cap="flat">
              <a:solidFill>
                <a:srgbClr val="F9F9F1"/>
              </a:solidFill>
              <a:prstDash val="solid"/>
              <a:round/>
            </a:ln>
          </a:left>
          <a:right>
            <a:ln w="12700" cap="flat">
              <a:solidFill>
                <a:srgbClr val="F9F9F1"/>
              </a:solidFill>
              <a:prstDash val="solid"/>
              <a:round/>
            </a:ln>
          </a:right>
          <a:top>
            <a:ln w="12700" cap="flat">
              <a:solidFill>
                <a:srgbClr val="F9F9F1"/>
              </a:solidFill>
              <a:prstDash val="solid"/>
              <a:round/>
            </a:ln>
          </a:top>
          <a:bottom>
            <a:ln w="38100" cap="flat">
              <a:solidFill>
                <a:srgbClr val="F9F9F1"/>
              </a:solidFill>
              <a:prstDash val="solid"/>
              <a:round/>
            </a:ln>
          </a:bottom>
          <a:insideH>
            <a:ln w="12700" cap="flat">
              <a:solidFill>
                <a:srgbClr val="F9F9F1"/>
              </a:solidFill>
              <a:prstDash val="solid"/>
              <a:round/>
            </a:ln>
          </a:insideH>
          <a:insideV>
            <a:ln w="12700" cap="flat">
              <a:solidFill>
                <a:srgbClr val="F9F9F1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887"/>
    <p:restoredTop sz="94627"/>
  </p:normalViewPr>
  <p:slideViewPr>
    <p:cSldViewPr snapToGrid="0">
      <p:cViewPr>
        <p:scale>
          <a:sx n="78" d="100"/>
          <a:sy n="78" d="100"/>
        </p:scale>
        <p:origin x="784" y="11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" name="Shape 11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맑은 고딕"/>
      </a:defRPr>
    </a:lvl1pPr>
    <a:lvl2pPr indent="228600" latinLnBrk="0">
      <a:defRPr sz="1200">
        <a:latin typeface="+mj-lt"/>
        <a:ea typeface="+mj-ea"/>
        <a:cs typeface="+mj-cs"/>
        <a:sym typeface="맑은 고딕"/>
      </a:defRPr>
    </a:lvl2pPr>
    <a:lvl3pPr indent="457200" latinLnBrk="0">
      <a:defRPr sz="1200">
        <a:latin typeface="+mj-lt"/>
        <a:ea typeface="+mj-ea"/>
        <a:cs typeface="+mj-cs"/>
        <a:sym typeface="맑은 고딕"/>
      </a:defRPr>
    </a:lvl3pPr>
    <a:lvl4pPr indent="685800" latinLnBrk="0">
      <a:defRPr sz="1200">
        <a:latin typeface="+mj-lt"/>
        <a:ea typeface="+mj-ea"/>
        <a:cs typeface="+mj-cs"/>
        <a:sym typeface="맑은 고딕"/>
      </a:defRPr>
    </a:lvl4pPr>
    <a:lvl5pPr indent="914400" latinLnBrk="0">
      <a:defRPr sz="1200">
        <a:latin typeface="+mj-lt"/>
        <a:ea typeface="+mj-ea"/>
        <a:cs typeface="+mj-cs"/>
        <a:sym typeface="맑은 고딕"/>
      </a:defRPr>
    </a:lvl5pPr>
    <a:lvl6pPr indent="1143000" latinLnBrk="0">
      <a:defRPr sz="1200">
        <a:latin typeface="+mj-lt"/>
        <a:ea typeface="+mj-ea"/>
        <a:cs typeface="+mj-cs"/>
        <a:sym typeface="맑은 고딕"/>
      </a:defRPr>
    </a:lvl6pPr>
    <a:lvl7pPr indent="1371600" latinLnBrk="0">
      <a:defRPr sz="1200">
        <a:latin typeface="+mj-lt"/>
        <a:ea typeface="+mj-ea"/>
        <a:cs typeface="+mj-cs"/>
        <a:sym typeface="맑은 고딕"/>
      </a:defRPr>
    </a:lvl7pPr>
    <a:lvl8pPr indent="1600200" latinLnBrk="0">
      <a:defRPr sz="1200">
        <a:latin typeface="+mj-lt"/>
        <a:ea typeface="+mj-ea"/>
        <a:cs typeface="+mj-cs"/>
        <a:sym typeface="맑은 고딕"/>
      </a:defRPr>
    </a:lvl8pPr>
    <a:lvl9pPr indent="1828800" latinLnBrk="0">
      <a:defRPr sz="1200">
        <a:latin typeface="+mj-lt"/>
        <a:ea typeface="+mj-ea"/>
        <a:cs typeface="+mj-cs"/>
        <a:sym typeface="맑은 고딕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9" name="Shape 12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This is the schedule later.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73" name="Shape 17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This is the UI Deisign we did last week.</a:t>
            </a:r>
          </a:p>
          <a:p>
            <a:endParaRPr/>
          </a:p>
          <a:p>
            <a:r>
              <a:t>Using this, Chan il Kim applied this into Android Studio.</a:t>
            </a:r>
          </a:p>
        </p:txBody>
      </p:sp>
    </p:spTree>
    <p:extLst>
      <p:ext uri="{BB962C8B-B14F-4D97-AF65-F5344CB8AC3E}">
        <p14:creationId xmlns:p14="http://schemas.microsoft.com/office/powerpoint/2010/main" val="28195371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73" name="Shape 17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This is the UI Deisign we did last week.</a:t>
            </a:r>
          </a:p>
          <a:p>
            <a:endParaRPr/>
          </a:p>
          <a:p>
            <a:r>
              <a:t>Using this, Chan il Kim applied this into Android Studio.</a:t>
            </a:r>
          </a:p>
        </p:txBody>
      </p:sp>
    </p:spTree>
    <p:extLst>
      <p:ext uri="{BB962C8B-B14F-4D97-AF65-F5344CB8AC3E}">
        <p14:creationId xmlns:p14="http://schemas.microsoft.com/office/powerpoint/2010/main" val="12396233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73" name="Shape 17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This is the UI Deisign we did last week.</a:t>
            </a:r>
          </a:p>
          <a:p>
            <a:endParaRPr/>
          </a:p>
          <a:p>
            <a:r>
              <a:t>Using this, Chan il Kim applied this into Android Studio.</a:t>
            </a:r>
          </a:p>
        </p:txBody>
      </p:sp>
    </p:spTree>
    <p:extLst>
      <p:ext uri="{BB962C8B-B14F-4D97-AF65-F5344CB8AC3E}">
        <p14:creationId xmlns:p14="http://schemas.microsoft.com/office/powerpoint/2010/main" val="30951359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73" name="Shape 17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This is the UI Deisign we did last week.</a:t>
            </a:r>
          </a:p>
          <a:p>
            <a:endParaRPr/>
          </a:p>
          <a:p>
            <a:r>
              <a:t>Using this, Chan il Kim applied this into Android Studio.</a:t>
            </a:r>
          </a:p>
        </p:txBody>
      </p:sp>
    </p:spTree>
    <p:extLst>
      <p:ext uri="{BB962C8B-B14F-4D97-AF65-F5344CB8AC3E}">
        <p14:creationId xmlns:p14="http://schemas.microsoft.com/office/powerpoint/2010/main" val="3796379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46" name="Shape 24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--ppt reading--</a:t>
            </a:r>
          </a:p>
          <a:p>
            <a:r>
              <a:t>Now, we have our own server!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60" name="Shape 26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--ppt reading--</a:t>
            </a:r>
          </a:p>
          <a:p>
            <a:r>
              <a:t>Now, we have our own server!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71" name="Shape 27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ppt reading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73" name="Shape 17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This is the UI Deisign we did last week.</a:t>
            </a:r>
          </a:p>
          <a:p>
            <a:endParaRPr/>
          </a:p>
          <a:p>
            <a:r>
              <a:t>Using this, Chan il Kim applied this into Android Studio.</a:t>
            </a:r>
          </a:p>
        </p:txBody>
      </p:sp>
    </p:spTree>
    <p:extLst>
      <p:ext uri="{BB962C8B-B14F-4D97-AF65-F5344CB8AC3E}">
        <p14:creationId xmlns:p14="http://schemas.microsoft.com/office/powerpoint/2010/main" val="20832460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73" name="Shape 17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This is the UI Deisign we did last week.</a:t>
            </a:r>
          </a:p>
          <a:p>
            <a:endParaRPr/>
          </a:p>
          <a:p>
            <a:r>
              <a:t>Using this, Chan il Kim applied this into Android Studio.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73" name="Shape 17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This is the UI Deisign we did last week.</a:t>
            </a:r>
          </a:p>
          <a:p>
            <a:endParaRPr/>
          </a:p>
          <a:p>
            <a:r>
              <a:t>Using this, Chan il Kim applied this into Android Studio.</a:t>
            </a:r>
          </a:p>
        </p:txBody>
      </p:sp>
    </p:spTree>
    <p:extLst>
      <p:ext uri="{BB962C8B-B14F-4D97-AF65-F5344CB8AC3E}">
        <p14:creationId xmlns:p14="http://schemas.microsoft.com/office/powerpoint/2010/main" val="8843217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73" name="Shape 17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This is the UI Deisign we did last week.</a:t>
            </a:r>
          </a:p>
          <a:p>
            <a:endParaRPr/>
          </a:p>
          <a:p>
            <a:r>
              <a:t>Using this, Chan il Kim applied this into Android Studio.</a:t>
            </a:r>
          </a:p>
        </p:txBody>
      </p:sp>
    </p:spTree>
    <p:extLst>
      <p:ext uri="{BB962C8B-B14F-4D97-AF65-F5344CB8AC3E}">
        <p14:creationId xmlns:p14="http://schemas.microsoft.com/office/powerpoint/2010/main" val="15101801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73" name="Shape 17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This is the UI Deisign we did last week.</a:t>
            </a:r>
          </a:p>
          <a:p>
            <a:endParaRPr/>
          </a:p>
          <a:p>
            <a:r>
              <a:t>Using this, Chan il Kim applied this into Android Studio.</a:t>
            </a:r>
          </a:p>
        </p:txBody>
      </p:sp>
    </p:spTree>
    <p:extLst>
      <p:ext uri="{BB962C8B-B14F-4D97-AF65-F5344CB8AC3E}">
        <p14:creationId xmlns:p14="http://schemas.microsoft.com/office/powerpoint/2010/main" val="12028450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73" name="Shape 17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This is the UI Deisign we did last week.</a:t>
            </a:r>
          </a:p>
          <a:p>
            <a:endParaRPr/>
          </a:p>
          <a:p>
            <a:r>
              <a:t>Using this, Chan il Kim applied this into Android Studio.</a:t>
            </a:r>
          </a:p>
        </p:txBody>
      </p:sp>
    </p:spTree>
    <p:extLst>
      <p:ext uri="{BB962C8B-B14F-4D97-AF65-F5344CB8AC3E}">
        <p14:creationId xmlns:p14="http://schemas.microsoft.com/office/powerpoint/2010/main" val="42880112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73" name="Shape 17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This is the UI Deisign we did last week.</a:t>
            </a:r>
          </a:p>
          <a:p>
            <a:endParaRPr/>
          </a:p>
          <a:p>
            <a:r>
              <a:t>Using this, Chan il Kim applied this into Android Studio.</a:t>
            </a:r>
          </a:p>
        </p:txBody>
      </p:sp>
    </p:spTree>
    <p:extLst>
      <p:ext uri="{BB962C8B-B14F-4D97-AF65-F5344CB8AC3E}">
        <p14:creationId xmlns:p14="http://schemas.microsoft.com/office/powerpoint/2010/main" val="11154087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73" name="Shape 17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This is the UI Deisign we did last week.</a:t>
            </a:r>
          </a:p>
          <a:p>
            <a:endParaRPr/>
          </a:p>
          <a:p>
            <a:r>
              <a:t>Using this, Chan il Kim applied this into Android Studio.</a:t>
            </a:r>
          </a:p>
        </p:txBody>
      </p:sp>
    </p:spTree>
    <p:extLst>
      <p:ext uri="{BB962C8B-B14F-4D97-AF65-F5344CB8AC3E}">
        <p14:creationId xmlns:p14="http://schemas.microsoft.com/office/powerpoint/2010/main" val="36490231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텍스트"/>
          <p:cNvSpPr txBox="1">
            <a:spLocks noGrp="1"/>
          </p:cNvSpPr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t>제목 텍스트</a:t>
            </a:r>
          </a:p>
        </p:txBody>
      </p:sp>
      <p:sp>
        <p:nvSpPr>
          <p:cNvPr id="12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70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0" algn="ctr">
              <a:buSzTx/>
              <a:buFontTx/>
              <a:buNone/>
              <a:defRPr sz="2400"/>
            </a:lvl2pPr>
            <a:lvl3pPr marL="0" indent="0" algn="ctr">
              <a:buSzTx/>
              <a:buFontTx/>
              <a:buNone/>
              <a:defRPr sz="2400"/>
            </a:lvl3pPr>
            <a:lvl4pPr marL="0" indent="0" algn="ctr">
              <a:buSzTx/>
              <a:buFontTx/>
              <a:buNone/>
              <a:defRPr sz="2400"/>
            </a:lvl4pPr>
            <a:lvl5pPr marL="0" indent="0" algn="ctr">
              <a:buSzTx/>
              <a:buFontTx/>
              <a:buNone/>
              <a:defRPr sz="24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3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제목 텍스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93" name="본문 첫 번째 줄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94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080153" y="6404294"/>
            <a:ext cx="273652" cy="269237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제목 텍스트"/>
          <p:cNvSpPr txBox="1">
            <a:spLocks noGrp="1"/>
          </p:cNvSpPr>
          <p:nvPr>
            <p:ph type="title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102" name="본문 첫 번째 줄…"/>
          <p:cNvSpPr txBox="1">
            <a:spLocks noGrp="1"/>
          </p:cNvSpPr>
          <p:nvPr>
            <p:ph type="body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/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03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080153" y="6404294"/>
            <a:ext cx="273652" cy="269237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제목 텍스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21" name="본문 첫 번째 줄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22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텍스트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제목 텍스트</a:t>
            </a:r>
          </a:p>
        </p:txBody>
      </p:sp>
      <p:sp>
        <p:nvSpPr>
          <p:cNvPr id="30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831850" y="4589462"/>
            <a:ext cx="10515600" cy="1500195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1pPr>
            <a:lvl2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2pPr>
            <a:lvl3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3pPr>
            <a:lvl4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4pPr>
            <a:lvl5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31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080151" y="6404294"/>
            <a:ext cx="273652" cy="269237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제목 텍스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39" name="본문 첫 번째 줄…"/>
          <p:cNvSpPr txBox="1">
            <a:spLocks noGrp="1"/>
          </p:cNvSpPr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0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080151" y="6404294"/>
            <a:ext cx="273652" cy="269237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제목 텍스트"/>
          <p:cNvSpPr txBox="1">
            <a:spLocks noGrp="1"/>
          </p:cNvSpPr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48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839787" y="1681163"/>
            <a:ext cx="5157790" cy="823920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400" b="1"/>
            </a:lvl1pPr>
            <a:lvl2pPr marL="0" indent="0">
              <a:buSzTx/>
              <a:buFontTx/>
              <a:buNone/>
              <a:defRPr sz="2400" b="1"/>
            </a:lvl2pPr>
            <a:lvl3pPr marL="0" indent="0">
              <a:buSzTx/>
              <a:buFontTx/>
              <a:buNone/>
              <a:defRPr sz="2400" b="1"/>
            </a:lvl3pPr>
            <a:lvl4pPr marL="0" indent="0">
              <a:buSzTx/>
              <a:buFontTx/>
              <a:buNone/>
              <a:defRPr sz="2400" b="1"/>
            </a:lvl4pPr>
            <a:lvl5pPr marL="0" indent="0">
              <a:buSzTx/>
              <a:buFontTx/>
              <a:buNone/>
              <a:defRPr sz="2400" b="1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9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6172200" y="1681163"/>
            <a:ext cx="5183188" cy="823914"/>
          </a:xfrm>
          <a:prstGeom prst="rect">
            <a:avLst/>
          </a:prstGeom>
        </p:spPr>
        <p:txBody>
          <a:bodyPr anchor="b"/>
          <a:lstStyle/>
          <a:p>
            <a:endParaRPr/>
          </a:p>
        </p:txBody>
      </p:sp>
      <p:sp>
        <p:nvSpPr>
          <p:cNvPr id="50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080153" y="6404294"/>
            <a:ext cx="273652" cy="269237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제목 텍스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58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080153" y="6404294"/>
            <a:ext cx="273652" cy="269237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080151" y="6404294"/>
            <a:ext cx="273652" cy="269237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제목 텍스트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40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제목 텍스트</a:t>
            </a:r>
          </a:p>
        </p:txBody>
      </p:sp>
      <p:sp>
        <p:nvSpPr>
          <p:cNvPr id="73" name="본문 첫 번째 줄…"/>
          <p:cNvSpPr txBox="1">
            <a:spLocks noGrp="1"/>
          </p:cNvSpPr>
          <p:nvPr>
            <p:ph type="body" sz="half" idx="1"/>
          </p:nvPr>
        </p:nvSpPr>
        <p:spPr>
          <a:xfrm>
            <a:off x="5183187" y="987425"/>
            <a:ext cx="6172204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7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839787" y="2057400"/>
            <a:ext cx="3932238" cy="3811588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5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080151" y="6404294"/>
            <a:ext cx="273652" cy="269237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제목 텍스트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40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제목 텍스트</a:t>
            </a:r>
          </a:p>
        </p:txBody>
      </p:sp>
      <p:sp>
        <p:nvSpPr>
          <p:cNvPr id="83" name="그림 개체 틀 2"/>
          <p:cNvSpPr>
            <a:spLocks noGrp="1"/>
          </p:cNvSpPr>
          <p:nvPr>
            <p:ph type="pic" sz="half" idx="13"/>
          </p:nvPr>
        </p:nvSpPr>
        <p:spPr>
          <a:xfrm>
            <a:off x="5183187" y="987425"/>
            <a:ext cx="6172204" cy="487362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84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839787" y="2057400"/>
            <a:ext cx="3932240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0">
              <a:buSzTx/>
              <a:buFontTx/>
              <a:buNone/>
              <a:defRPr sz="1600"/>
            </a:lvl2pPr>
            <a:lvl3pPr marL="0" indent="0">
              <a:buSzTx/>
              <a:buFontTx/>
              <a:buNone/>
              <a:defRPr sz="1600"/>
            </a:lvl3pPr>
            <a:lvl4pPr marL="0" indent="0">
              <a:buSzTx/>
              <a:buFontTx/>
              <a:buNone/>
              <a:defRPr sz="1600"/>
            </a:lvl4pPr>
            <a:lvl5pPr marL="0" indent="0">
              <a:buSzTx/>
              <a:buFontTx/>
              <a:buNone/>
              <a:defRPr sz="16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85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080153" y="6404294"/>
            <a:ext cx="273652" cy="269237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텍스트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 anchor="ctr">
            <a:normAutofit/>
          </a:bodyPr>
          <a:lstStyle/>
          <a:p>
            <a:r>
              <a:t>제목 텍스트</a:t>
            </a:r>
          </a:p>
        </p:txBody>
      </p:sp>
      <p:sp>
        <p:nvSpPr>
          <p:cNvPr id="3" name="본문 첫 번째 줄…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normAutofit/>
          </a:bodyPr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8463948" y="6221732"/>
            <a:ext cx="273652" cy="269237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 algn="r">
              <a:defRPr sz="1200">
                <a:solidFill>
                  <a:srgbClr val="888888"/>
                </a:solidFill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2pPr>
      <a:lvl3pPr marL="1234438" marR="0" indent="-320038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11.png"/><Relationship Id="rId3" Type="http://schemas.openxmlformats.org/officeDocument/2006/relationships/image" Target="../media/image5.png"/><Relationship Id="rId7" Type="http://schemas.openxmlformats.org/officeDocument/2006/relationships/image" Target="../media/image23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21.png"/><Relationship Id="rId5" Type="http://schemas.openxmlformats.org/officeDocument/2006/relationships/image" Target="../media/image7.png"/><Relationship Id="rId10" Type="http://schemas.openxmlformats.org/officeDocument/2006/relationships/image" Target="../media/image25.emf"/><Relationship Id="rId4" Type="http://schemas.openxmlformats.org/officeDocument/2006/relationships/image" Target="../media/image1.png"/><Relationship Id="rId9" Type="http://schemas.openxmlformats.org/officeDocument/2006/relationships/image" Target="../media/image24.png"/><Relationship Id="rId14" Type="http://schemas.openxmlformats.org/officeDocument/2006/relationships/image" Target="../media/image15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4.png"/><Relationship Id="rId7" Type="http://schemas.openxmlformats.org/officeDocument/2006/relationships/image" Target="../media/image1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gif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5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11.png"/><Relationship Id="rId3" Type="http://schemas.openxmlformats.org/officeDocument/2006/relationships/image" Target="../media/image5.png"/><Relationship Id="rId7" Type="http://schemas.openxmlformats.org/officeDocument/2006/relationships/image" Target="../media/image23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21.png"/><Relationship Id="rId5" Type="http://schemas.openxmlformats.org/officeDocument/2006/relationships/image" Target="../media/image7.png"/><Relationship Id="rId10" Type="http://schemas.openxmlformats.org/officeDocument/2006/relationships/image" Target="../media/image25.emf"/><Relationship Id="rId4" Type="http://schemas.openxmlformats.org/officeDocument/2006/relationships/image" Target="../media/image1.png"/><Relationship Id="rId9" Type="http://schemas.openxmlformats.org/officeDocument/2006/relationships/image" Target="../media/image24.png"/><Relationship Id="rId14" Type="http://schemas.openxmlformats.org/officeDocument/2006/relationships/image" Target="../media/image15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11.png"/><Relationship Id="rId3" Type="http://schemas.openxmlformats.org/officeDocument/2006/relationships/image" Target="../media/image5.png"/><Relationship Id="rId7" Type="http://schemas.openxmlformats.org/officeDocument/2006/relationships/image" Target="../media/image23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21.png"/><Relationship Id="rId5" Type="http://schemas.openxmlformats.org/officeDocument/2006/relationships/image" Target="../media/image7.png"/><Relationship Id="rId10" Type="http://schemas.openxmlformats.org/officeDocument/2006/relationships/image" Target="../media/image25.emf"/><Relationship Id="rId4" Type="http://schemas.openxmlformats.org/officeDocument/2006/relationships/image" Target="../media/image1.png"/><Relationship Id="rId9" Type="http://schemas.openxmlformats.org/officeDocument/2006/relationships/image" Target="../media/image24.png"/><Relationship Id="rId14" Type="http://schemas.openxmlformats.org/officeDocument/2006/relationships/image" Target="../media/image15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30.png"/><Relationship Id="rId4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5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3.png"/><Relationship Id="rId4" Type="http://schemas.openxmlformats.org/officeDocument/2006/relationships/image" Target="../media/image1.png"/><Relationship Id="rId9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13" Type="http://schemas.openxmlformats.org/officeDocument/2006/relationships/image" Target="../media/image19.png"/><Relationship Id="rId3" Type="http://schemas.openxmlformats.org/officeDocument/2006/relationships/image" Target="../media/image5.png"/><Relationship Id="rId7" Type="http://schemas.openxmlformats.org/officeDocument/2006/relationships/image" Target="../media/image14.jpe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8.png"/><Relationship Id="rId5" Type="http://schemas.openxmlformats.org/officeDocument/2006/relationships/image" Target="../media/image6.png"/><Relationship Id="rId15" Type="http://schemas.openxmlformats.org/officeDocument/2006/relationships/image" Target="../media/image7.png"/><Relationship Id="rId10" Type="http://schemas.openxmlformats.org/officeDocument/2006/relationships/image" Target="../media/image17.jpeg"/><Relationship Id="rId4" Type="http://schemas.openxmlformats.org/officeDocument/2006/relationships/image" Target="../media/image1.png"/><Relationship Id="rId9" Type="http://schemas.openxmlformats.org/officeDocument/2006/relationships/image" Target="../media/image16.jpeg"/><Relationship Id="rId1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TextBox 5"/>
          <p:cNvSpPr txBox="1"/>
          <p:nvPr/>
        </p:nvSpPr>
        <p:spPr>
          <a:xfrm>
            <a:off x="4625008" y="5170354"/>
            <a:ext cx="7407296" cy="1323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algn="r">
              <a:defRPr sz="2400" b="1">
                <a:latin typeface="+mj-lt"/>
                <a:ea typeface="+mj-ea"/>
                <a:cs typeface="+mj-cs"/>
                <a:sym typeface="맑은 고딕"/>
              </a:defRPr>
            </a:pPr>
            <a:r>
              <a:rPr dirty="0"/>
              <a:t>Team </a:t>
            </a:r>
            <a:r>
              <a:rPr dirty="0" err="1"/>
              <a:t>Groza</a:t>
            </a:r>
            <a:endParaRPr dirty="0">
              <a:solidFill>
                <a:srgbClr val="FFFFFF"/>
              </a:solidFill>
            </a:endParaRPr>
          </a:p>
          <a:p>
            <a:pPr algn="r">
              <a:defRPr>
                <a:latin typeface="+mj-lt"/>
                <a:ea typeface="+mj-ea"/>
                <a:cs typeface="+mj-cs"/>
                <a:sym typeface="맑은 고딕"/>
              </a:defRPr>
            </a:pPr>
            <a:r>
              <a:rPr lang="en-US" altLang="ko-KR" dirty="0">
                <a:sym typeface="맑은 고딕"/>
              </a:rPr>
              <a:t>Kim Tae Hong (20132335)</a:t>
            </a:r>
            <a:endParaRPr lang="en-US" altLang="ko-KR" dirty="0">
              <a:solidFill>
                <a:srgbClr val="FFFFFF"/>
              </a:solidFill>
              <a:sym typeface="맑은 고딕"/>
            </a:endParaRPr>
          </a:p>
          <a:p>
            <a:pPr algn="r">
              <a:defRPr>
                <a:latin typeface="+mj-lt"/>
                <a:ea typeface="+mj-ea"/>
                <a:cs typeface="+mj-cs"/>
                <a:sym typeface="맑은 고딕"/>
              </a:defRPr>
            </a:pPr>
            <a:r>
              <a:rPr dirty="0"/>
              <a:t>Kim Chan Il (20150577)</a:t>
            </a:r>
            <a:endParaRPr dirty="0">
              <a:solidFill>
                <a:srgbClr val="FFFFFF"/>
              </a:solidFill>
            </a:endParaRPr>
          </a:p>
          <a:p>
            <a:pPr algn="r">
              <a:defRPr sz="2000">
                <a:latin typeface="+mj-lt"/>
                <a:ea typeface="+mj-ea"/>
                <a:cs typeface="+mj-cs"/>
                <a:sym typeface="맑은 고딕"/>
              </a:defRPr>
            </a:pPr>
            <a:r>
              <a:rPr lang="en-US" altLang="ko-KR" b="1" dirty="0"/>
              <a:t>(Presenter) </a:t>
            </a:r>
            <a:r>
              <a:rPr b="1" dirty="0" err="1"/>
              <a:t>Paeng</a:t>
            </a:r>
            <a:r>
              <a:rPr b="1" dirty="0"/>
              <a:t> </a:t>
            </a:r>
            <a:r>
              <a:rPr b="1" dirty="0" err="1"/>
              <a:t>Jin</a:t>
            </a:r>
            <a:r>
              <a:rPr b="1" dirty="0"/>
              <a:t> </a:t>
            </a:r>
            <a:r>
              <a:rPr b="1" dirty="0" err="1"/>
              <a:t>Wook</a:t>
            </a:r>
            <a:r>
              <a:rPr b="1" dirty="0"/>
              <a:t> (20154645</a:t>
            </a:r>
            <a:r>
              <a:rPr dirty="0"/>
              <a:t>)</a:t>
            </a:r>
          </a:p>
        </p:txBody>
      </p:sp>
      <p:sp>
        <p:nvSpPr>
          <p:cNvPr id="113" name="TextBox 4"/>
          <p:cNvSpPr txBox="1"/>
          <p:nvPr/>
        </p:nvSpPr>
        <p:spPr>
          <a:xfrm>
            <a:off x="2185062" y="2821750"/>
            <a:ext cx="7046825" cy="8280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4800" b="1"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r>
              <a:rPr dirty="0"/>
              <a:t>RUMYPET(R U my pet?)</a:t>
            </a:r>
          </a:p>
        </p:txBody>
      </p:sp>
      <p:pic>
        <p:nvPicPr>
          <p:cNvPr id="114" name="그림 4" descr="그림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231886" y="2598115"/>
            <a:ext cx="1284945" cy="1275306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3C5F5C4-A0E1-AD4F-BAFF-D03630D5F8DD}"/>
              </a:ext>
            </a:extLst>
          </p:cNvPr>
          <p:cNvSpPr txBox="1"/>
          <p:nvPr/>
        </p:nvSpPr>
        <p:spPr>
          <a:xfrm>
            <a:off x="0" y="3695375"/>
            <a:ext cx="12192000" cy="47705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8" tIns="45718" rIns="45718" bIns="45718" numCol="1" anchor="t">
            <a:spAutoFit/>
          </a:bodyPr>
          <a:lstStyle>
            <a:lvl1pPr algn="ctr">
              <a:defRPr sz="4800" b="1">
                <a:solidFill>
                  <a:srgbClr val="FFFFFF"/>
                </a:solidFill>
              </a:defRPr>
            </a:lvl1pPr>
          </a:lstStyle>
          <a:p>
            <a:r>
              <a:rPr lang="en-US" sz="250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Week 13</a:t>
            </a:r>
            <a:endParaRPr sz="2500" dirty="0">
              <a:solidFill>
                <a:schemeClr val="tx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제목 1"/>
          <p:cNvSpPr txBox="1">
            <a:spLocks noGrp="1"/>
          </p:cNvSpPr>
          <p:nvPr>
            <p:ph type="title"/>
          </p:nvPr>
        </p:nvSpPr>
        <p:spPr>
          <a:xfrm>
            <a:off x="882315" y="213"/>
            <a:ext cx="8965070" cy="811743"/>
          </a:xfrm>
          <a:prstGeom prst="rect">
            <a:avLst/>
          </a:prstGeom>
        </p:spPr>
        <p:txBody>
          <a:bodyPr/>
          <a:lstStyle/>
          <a:p>
            <a:pPr defTabSz="859536">
              <a:defRPr sz="3200" b="1"/>
            </a:pPr>
            <a:r>
              <a:rPr dirty="0"/>
              <a:t>Schedule &amp; Progress </a:t>
            </a:r>
            <a:r>
              <a:rPr sz="3700" dirty="0"/>
              <a:t>–</a:t>
            </a:r>
            <a:r>
              <a:rPr sz="4700" dirty="0"/>
              <a:t> </a:t>
            </a:r>
            <a:r>
              <a:rPr lang="en-US" altLang="ko-KR" sz="2800" dirty="0"/>
              <a:t>Server </a:t>
            </a:r>
            <a:r>
              <a:rPr lang="en-US" altLang="ko-KR" sz="1800" dirty="0"/>
              <a:t>(in mode 1)</a:t>
            </a:r>
            <a:endParaRPr sz="1800" dirty="0"/>
          </a:p>
        </p:txBody>
      </p:sp>
      <p:pic>
        <p:nvPicPr>
          <p:cNvPr id="155" name="그림 19" descr="그림 19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4194" y="83831"/>
            <a:ext cx="679996" cy="679996"/>
          </a:xfrm>
          <a:prstGeom prst="rect">
            <a:avLst/>
          </a:prstGeom>
          <a:ln w="12700">
            <a:miter lim="400000"/>
          </a:ln>
        </p:spPr>
      </p:pic>
      <p:sp>
        <p:nvSpPr>
          <p:cNvPr id="156" name="직사각형 6"/>
          <p:cNvSpPr txBox="1"/>
          <p:nvPr/>
        </p:nvSpPr>
        <p:spPr>
          <a:xfrm>
            <a:off x="882315" y="875012"/>
            <a:ext cx="10462242" cy="523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>
            <a:lvl1pPr defTabSz="457200">
              <a:defRPr sz="2300" b="1"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r>
              <a:rPr lang="en-US" altLang="ko-KR" sz="2000" dirty="0"/>
              <a:t>“</a:t>
            </a:r>
            <a:r>
              <a:rPr lang="en-US" altLang="ko-KR" sz="2800" dirty="0">
                <a:solidFill>
                  <a:srgbClr val="C00000"/>
                </a:solidFill>
              </a:rPr>
              <a:t>MODE 1</a:t>
            </a:r>
            <a:r>
              <a:rPr lang="en-US" altLang="ko-KR" sz="2000" dirty="0"/>
              <a:t> need verification to get your dog’s private information”</a:t>
            </a:r>
          </a:p>
        </p:txBody>
      </p:sp>
      <p:grpSp>
        <p:nvGrpSpPr>
          <p:cNvPr id="159" name="그룹 16"/>
          <p:cNvGrpSpPr/>
          <p:nvPr/>
        </p:nvGrpSpPr>
        <p:grpSpPr>
          <a:xfrm>
            <a:off x="10907059" y="5625548"/>
            <a:ext cx="1284947" cy="1275311"/>
            <a:chOff x="0" y="0"/>
            <a:chExt cx="1284945" cy="1275309"/>
          </a:xfrm>
        </p:grpSpPr>
        <p:pic>
          <p:nvPicPr>
            <p:cNvPr id="157" name="그림 13" descr="그림 13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1284947" cy="127531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58" name="텍스트상자 14"/>
            <p:cNvSpPr txBox="1"/>
            <p:nvPr/>
          </p:nvSpPr>
          <p:spPr>
            <a:xfrm>
              <a:off x="480636" y="480540"/>
              <a:ext cx="222073" cy="4724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3000">
                  <a:solidFill>
                    <a:srgbClr val="FFFFFF"/>
                  </a:solidFill>
                  <a:latin typeface="헤드라인A"/>
                  <a:ea typeface="헤드라인A"/>
                  <a:cs typeface="헤드라인A"/>
                  <a:sym typeface="헤드라인A"/>
                </a:defRPr>
              </a:lvl1pPr>
            </a:lstStyle>
            <a:p>
              <a:r>
                <a:t>7</a:t>
              </a:r>
            </a:p>
          </p:txBody>
        </p:sp>
      </p:grpSp>
      <p:pic>
        <p:nvPicPr>
          <p:cNvPr id="28" name="그림 27">
            <a:extLst>
              <a:ext uri="{FF2B5EF4-FFF2-40B4-BE49-F238E27FC236}">
                <a16:creationId xmlns:a16="http://schemas.microsoft.com/office/drawing/2014/main" id="{303B3914-438B-264B-98EE-DC4B67AABB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6025" y="5807123"/>
            <a:ext cx="857009" cy="857009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F7E4C842-8005-974F-8338-3EBB11CA711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8069"/>
            <a:ext cx="3909060" cy="4065224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6713831B-614A-E744-88C3-B397967796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8518" y="2040497"/>
            <a:ext cx="1912021" cy="327272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A600EE5-879F-0A49-833C-7A15E6F056C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4064" y="1502762"/>
            <a:ext cx="2533995" cy="126360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CC37C6A-4126-C04A-B1E2-E32FF5E9958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4763" y="3148355"/>
            <a:ext cx="3380366" cy="169018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28E487E-3DE5-7B4D-BFAC-F36C84C9993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39441" y="4585421"/>
            <a:ext cx="6728686" cy="906316"/>
          </a:xfrm>
          <a:prstGeom prst="rect">
            <a:avLst/>
          </a:prstGeom>
        </p:spPr>
      </p:pic>
      <p:sp>
        <p:nvSpPr>
          <p:cNvPr id="34" name="직사각형 6">
            <a:extLst>
              <a:ext uri="{FF2B5EF4-FFF2-40B4-BE49-F238E27FC236}">
                <a16:creationId xmlns:a16="http://schemas.microsoft.com/office/drawing/2014/main" id="{D8134D39-D60F-C940-9DC5-5A89915933E2}"/>
              </a:ext>
            </a:extLst>
          </p:cNvPr>
          <p:cNvSpPr txBox="1"/>
          <p:nvPr/>
        </p:nvSpPr>
        <p:spPr>
          <a:xfrm>
            <a:off x="3182849" y="5464239"/>
            <a:ext cx="2960775" cy="4770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>
            <a:lvl1pPr defTabSz="457200">
              <a:defRPr sz="2300" b="1"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pPr algn="ctr"/>
            <a:r>
              <a:rPr lang="en-US" altLang="ko-KR" sz="2500" dirty="0"/>
              <a:t>“True” or ”False”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A839B8E1-44F1-3D44-AEBC-851ABDA6959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524344" y="3162644"/>
            <a:ext cx="5256000" cy="1658841"/>
          </a:xfrm>
          <a:prstGeom prst="rect">
            <a:avLst/>
          </a:prstGeom>
        </p:spPr>
      </p:pic>
      <p:pic>
        <p:nvPicPr>
          <p:cNvPr id="35" name="선" descr="선">
            <a:extLst>
              <a:ext uri="{FF2B5EF4-FFF2-40B4-BE49-F238E27FC236}">
                <a16:creationId xmlns:a16="http://schemas.microsoft.com/office/drawing/2014/main" id="{75A0C4E3-1C35-6046-8A01-64539F96BA2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 rot="18221485">
            <a:off x="2150788" y="3839626"/>
            <a:ext cx="1781615" cy="409333"/>
          </a:xfrm>
          <a:prstGeom prst="rect">
            <a:avLst/>
          </a:prstGeom>
          <a:ln w="12700">
            <a:miter lim="400000"/>
          </a:ln>
        </p:spPr>
      </p:pic>
      <p:pic>
        <p:nvPicPr>
          <p:cNvPr id="32" name="선" descr="선">
            <a:extLst>
              <a:ext uri="{FF2B5EF4-FFF2-40B4-BE49-F238E27FC236}">
                <a16:creationId xmlns:a16="http://schemas.microsoft.com/office/drawing/2014/main" id="{D9E28D9B-4B4E-7446-A658-D6E5CD6128F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8545915" y="3230794"/>
            <a:ext cx="1518407" cy="315785"/>
          </a:xfrm>
          <a:prstGeom prst="rect">
            <a:avLst/>
          </a:prstGeom>
          <a:ln w="12700">
            <a:miter lim="400000"/>
          </a:ln>
        </p:spPr>
      </p:pic>
      <p:pic>
        <p:nvPicPr>
          <p:cNvPr id="19" name="선" descr="선">
            <a:extLst>
              <a:ext uri="{FF2B5EF4-FFF2-40B4-BE49-F238E27FC236}">
                <a16:creationId xmlns:a16="http://schemas.microsoft.com/office/drawing/2014/main" id="{BD713C7B-EEEA-8240-92D2-69018F174AD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 rot="16200000">
            <a:off x="10028332" y="2539171"/>
            <a:ext cx="1024661" cy="193706"/>
          </a:xfrm>
          <a:prstGeom prst="rect">
            <a:avLst/>
          </a:prstGeom>
          <a:ln w="12700">
            <a:miter lim="400000"/>
          </a:ln>
        </p:spPr>
      </p:pic>
      <p:pic>
        <p:nvPicPr>
          <p:cNvPr id="20" name="선" descr="선">
            <a:extLst>
              <a:ext uri="{FF2B5EF4-FFF2-40B4-BE49-F238E27FC236}">
                <a16:creationId xmlns:a16="http://schemas.microsoft.com/office/drawing/2014/main" id="{DC993DCD-ED49-D643-A821-4969651DCC0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 rot="5400000">
            <a:off x="10369604" y="2553461"/>
            <a:ext cx="1024661" cy="193706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03403A5-AD3D-964E-BFF0-84022B869BA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8455" y="719490"/>
            <a:ext cx="1450669" cy="1450669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0948ADC1-890E-AD4A-824C-79DE502DE7B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9004" y="2255008"/>
            <a:ext cx="830110" cy="830110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1BE2FCD1-1064-D648-B017-57956D88CC3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79376" y="2495027"/>
            <a:ext cx="9535852" cy="3009600"/>
          </a:xfrm>
          <a:prstGeom prst="rect">
            <a:avLst/>
          </a:prstGeom>
        </p:spPr>
      </p:pic>
      <p:sp>
        <p:nvSpPr>
          <p:cNvPr id="30" name="직사각형 6">
            <a:extLst>
              <a:ext uri="{FF2B5EF4-FFF2-40B4-BE49-F238E27FC236}">
                <a16:creationId xmlns:a16="http://schemas.microsoft.com/office/drawing/2014/main" id="{06D488C7-770E-1A4A-BAF0-9597A59D5A7E}"/>
              </a:ext>
            </a:extLst>
          </p:cNvPr>
          <p:cNvSpPr txBox="1"/>
          <p:nvPr/>
        </p:nvSpPr>
        <p:spPr>
          <a:xfrm>
            <a:off x="2973964" y="1872025"/>
            <a:ext cx="1572699" cy="3231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>
            <a:lvl1pPr defTabSz="457200">
              <a:defRPr sz="2300" b="1"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pPr algn="ctr"/>
            <a:r>
              <a:rPr lang="en-US" altLang="ko-KR" sz="1500" dirty="0"/>
              <a:t>Taking picture</a:t>
            </a:r>
          </a:p>
        </p:txBody>
      </p:sp>
    </p:spTree>
    <p:extLst>
      <p:ext uri="{BB962C8B-B14F-4D97-AF65-F5344CB8AC3E}">
        <p14:creationId xmlns:p14="http://schemas.microsoft.com/office/powerpoint/2010/main" val="384030515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700" fill="hold"/>
                                        <p:tgtEl>
                                          <p:spTgt spid="29"/>
                                        </p:tgtEl>
                                      </p:cBhvr>
                                      <p:by x="55000" y="5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7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3.7037E-7 L 0.4724 -0.01435 " pathEditMode="relative" rAng="0" ptsTypes="AA">
                                      <p:cBhvr>
                                        <p:cTn id="35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620" y="-71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8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8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8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9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8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4" grpId="1" animBg="1"/>
      <p:bldP spid="34" grpId="2" animBg="1"/>
      <p:bldP spid="30" grpId="0" animBg="1"/>
      <p:bldP spid="30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6CC37C6A-4126-C04A-B1E2-E32FF5E995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4763" y="3148355"/>
            <a:ext cx="3380366" cy="1690184"/>
          </a:xfrm>
          <a:prstGeom prst="rect">
            <a:avLst/>
          </a:prstGeom>
        </p:spPr>
      </p:pic>
      <p:sp>
        <p:nvSpPr>
          <p:cNvPr id="154" name="제목 1"/>
          <p:cNvSpPr txBox="1">
            <a:spLocks noGrp="1"/>
          </p:cNvSpPr>
          <p:nvPr>
            <p:ph type="title"/>
          </p:nvPr>
        </p:nvSpPr>
        <p:spPr>
          <a:xfrm>
            <a:off x="882315" y="213"/>
            <a:ext cx="8965070" cy="811743"/>
          </a:xfrm>
          <a:prstGeom prst="rect">
            <a:avLst/>
          </a:prstGeom>
        </p:spPr>
        <p:txBody>
          <a:bodyPr/>
          <a:lstStyle/>
          <a:p>
            <a:pPr defTabSz="859536">
              <a:defRPr sz="3200" b="1"/>
            </a:pPr>
            <a:r>
              <a:rPr dirty="0"/>
              <a:t>Schedule &amp; Progress </a:t>
            </a:r>
            <a:r>
              <a:rPr sz="3700" dirty="0"/>
              <a:t>–</a:t>
            </a:r>
            <a:r>
              <a:rPr sz="4700" dirty="0"/>
              <a:t> </a:t>
            </a:r>
            <a:r>
              <a:rPr lang="en-US" sz="2800" dirty="0"/>
              <a:t>Python </a:t>
            </a:r>
            <a:r>
              <a:rPr lang="en-US" altLang="ko-KR" sz="1800" dirty="0"/>
              <a:t>(in mode 1)</a:t>
            </a:r>
            <a:endParaRPr sz="1800" dirty="0"/>
          </a:p>
        </p:txBody>
      </p:sp>
      <p:pic>
        <p:nvPicPr>
          <p:cNvPr id="155" name="그림 19" descr="그림 19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54194" y="83831"/>
            <a:ext cx="679996" cy="679996"/>
          </a:xfrm>
          <a:prstGeom prst="rect">
            <a:avLst/>
          </a:prstGeom>
          <a:ln w="12700">
            <a:miter lim="400000"/>
          </a:ln>
        </p:spPr>
      </p:pic>
      <p:sp>
        <p:nvSpPr>
          <p:cNvPr id="156" name="직사각형 6"/>
          <p:cNvSpPr txBox="1"/>
          <p:nvPr/>
        </p:nvSpPr>
        <p:spPr>
          <a:xfrm>
            <a:off x="882314" y="875012"/>
            <a:ext cx="11309685" cy="8309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>
            <a:lvl1pPr defTabSz="457200">
              <a:defRPr sz="2300" b="1"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r>
              <a:rPr lang="en-US" altLang="ko-KR" sz="2000" dirty="0"/>
              <a:t>“In Python for</a:t>
            </a:r>
            <a:r>
              <a:rPr lang="en-US" altLang="ko-KR" sz="2800" dirty="0"/>
              <a:t> </a:t>
            </a:r>
            <a:r>
              <a:rPr lang="en-US" altLang="ko-KR" sz="2800" dirty="0">
                <a:solidFill>
                  <a:srgbClr val="C00000"/>
                </a:solidFill>
              </a:rPr>
              <a:t>MODE 1</a:t>
            </a:r>
            <a:r>
              <a:rPr lang="en-US" altLang="ko-KR" sz="2000" dirty="0"/>
              <a:t>, if the average of the result is over than 50, </a:t>
            </a:r>
          </a:p>
          <a:p>
            <a:r>
              <a:rPr lang="en-US" altLang="ko-KR" sz="2000" dirty="0"/>
              <a:t>  it returns ‘</a:t>
            </a:r>
            <a:r>
              <a:rPr lang="en-US" altLang="ko-KR" sz="2000" dirty="0">
                <a:solidFill>
                  <a:srgbClr val="C00000"/>
                </a:solidFill>
              </a:rPr>
              <a:t>True</a:t>
            </a:r>
            <a:r>
              <a:rPr lang="en-US" altLang="ko-KR" sz="2000" dirty="0"/>
              <a:t>’, and if below, it returns ‘</a:t>
            </a:r>
            <a:r>
              <a:rPr lang="en-US" altLang="ko-KR" sz="2000" dirty="0">
                <a:solidFill>
                  <a:srgbClr val="C00000"/>
                </a:solidFill>
              </a:rPr>
              <a:t>False</a:t>
            </a:r>
            <a:r>
              <a:rPr lang="en-US" altLang="ko-KR" sz="2000" dirty="0"/>
              <a:t>’ ”</a:t>
            </a:r>
          </a:p>
        </p:txBody>
      </p:sp>
      <p:grpSp>
        <p:nvGrpSpPr>
          <p:cNvPr id="159" name="그룹 16"/>
          <p:cNvGrpSpPr/>
          <p:nvPr/>
        </p:nvGrpSpPr>
        <p:grpSpPr>
          <a:xfrm>
            <a:off x="10907059" y="5625548"/>
            <a:ext cx="1284947" cy="1275311"/>
            <a:chOff x="0" y="0"/>
            <a:chExt cx="1284945" cy="1275309"/>
          </a:xfrm>
        </p:grpSpPr>
        <p:pic>
          <p:nvPicPr>
            <p:cNvPr id="157" name="그림 13" descr="그림 13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0"/>
              <a:ext cx="1284947" cy="127531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58" name="텍스트상자 14"/>
            <p:cNvSpPr txBox="1"/>
            <p:nvPr/>
          </p:nvSpPr>
          <p:spPr>
            <a:xfrm>
              <a:off x="480636" y="480540"/>
              <a:ext cx="222073" cy="4724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3000">
                  <a:solidFill>
                    <a:srgbClr val="FFFFFF"/>
                  </a:solidFill>
                  <a:latin typeface="헤드라인A"/>
                  <a:ea typeface="헤드라인A"/>
                  <a:cs typeface="헤드라인A"/>
                  <a:sym typeface="헤드라인A"/>
                </a:defRPr>
              </a:lvl1pPr>
            </a:lstStyle>
            <a:p>
              <a:r>
                <a:t>7</a:t>
              </a: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E03403A5-AD3D-964E-BFF0-84022B869BA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035" y="4774221"/>
            <a:ext cx="1450669" cy="1450669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0948ADC1-890E-AD4A-824C-79DE502DE7B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315" y="3511884"/>
            <a:ext cx="830110" cy="830110"/>
          </a:xfrm>
          <a:prstGeom prst="rect">
            <a:avLst/>
          </a:prstGeom>
        </p:spPr>
      </p:pic>
      <p:sp>
        <p:nvSpPr>
          <p:cNvPr id="30" name="직사각형 6">
            <a:extLst>
              <a:ext uri="{FF2B5EF4-FFF2-40B4-BE49-F238E27FC236}">
                <a16:creationId xmlns:a16="http://schemas.microsoft.com/office/drawing/2014/main" id="{06D488C7-770E-1A4A-BAF0-9597A59D5A7E}"/>
              </a:ext>
            </a:extLst>
          </p:cNvPr>
          <p:cNvSpPr txBox="1"/>
          <p:nvPr/>
        </p:nvSpPr>
        <p:spPr>
          <a:xfrm>
            <a:off x="834190" y="4330563"/>
            <a:ext cx="1442420" cy="3231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>
            <a:lvl1pPr defTabSz="457200">
              <a:defRPr sz="2300" b="1"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pPr algn="ctr"/>
            <a:r>
              <a:rPr lang="en-US" altLang="ko-KR" sz="1500" dirty="0"/>
              <a:t>Input Image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F952D7A-317D-0B40-8B61-C21015751D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40228" y="2799258"/>
            <a:ext cx="7016658" cy="3085471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291542B3-E179-0042-810A-6E1F6AE1348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309" y="5799421"/>
            <a:ext cx="360000" cy="360000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EEB35700-E8FC-9942-AAB8-CF681979736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309" y="5799421"/>
            <a:ext cx="360000" cy="360000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7D594B9D-08C6-6E47-BFA4-9AACC04E917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309" y="6165188"/>
            <a:ext cx="360000" cy="360000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E8D4D600-5722-3649-90E3-DC9584925CC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309" y="6165188"/>
            <a:ext cx="360000" cy="360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CA00972C-359E-1346-8D8E-B5E186D849BC}"/>
              </a:ext>
            </a:extLst>
          </p:cNvPr>
          <p:cNvCxnSpPr>
            <a:cxnSpLocks/>
          </p:cNvCxnSpPr>
          <p:nvPr/>
        </p:nvCxnSpPr>
        <p:spPr>
          <a:xfrm flipV="1">
            <a:off x="1892425" y="3368842"/>
            <a:ext cx="2053933" cy="558097"/>
          </a:xfrm>
          <a:prstGeom prst="straightConnector1">
            <a:avLst/>
          </a:prstGeom>
          <a:noFill/>
          <a:ln w="25400" cap="flat">
            <a:solidFill>
              <a:schemeClr val="tx1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B6EDBF65-E9C9-CB48-86BF-38281A02AD47}"/>
              </a:ext>
            </a:extLst>
          </p:cNvPr>
          <p:cNvCxnSpPr>
            <a:cxnSpLocks/>
          </p:cNvCxnSpPr>
          <p:nvPr/>
        </p:nvCxnSpPr>
        <p:spPr>
          <a:xfrm flipV="1">
            <a:off x="1892425" y="3647890"/>
            <a:ext cx="2053933" cy="1797334"/>
          </a:xfrm>
          <a:prstGeom prst="straightConnector1">
            <a:avLst/>
          </a:prstGeom>
          <a:noFill/>
          <a:ln w="25400" cap="flat">
            <a:solidFill>
              <a:schemeClr val="tx1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5" name="직사각형 6">
            <a:extLst>
              <a:ext uri="{FF2B5EF4-FFF2-40B4-BE49-F238E27FC236}">
                <a16:creationId xmlns:a16="http://schemas.microsoft.com/office/drawing/2014/main" id="{97B63637-DE35-4E4E-8BAD-B0DBE02895D2}"/>
              </a:ext>
            </a:extLst>
          </p:cNvPr>
          <p:cNvSpPr txBox="1"/>
          <p:nvPr/>
        </p:nvSpPr>
        <p:spPr>
          <a:xfrm>
            <a:off x="760284" y="6525188"/>
            <a:ext cx="1442420" cy="3231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>
            <a:lvl1pPr defTabSz="457200">
              <a:defRPr sz="2300" b="1"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pPr algn="ctr"/>
            <a:r>
              <a:rPr lang="en-US" altLang="ko-KR" sz="1500" dirty="0"/>
              <a:t>Database</a:t>
            </a:r>
          </a:p>
        </p:txBody>
      </p:sp>
      <p:sp>
        <p:nvSpPr>
          <p:cNvPr id="49" name="직사각형 6">
            <a:extLst>
              <a:ext uri="{FF2B5EF4-FFF2-40B4-BE49-F238E27FC236}">
                <a16:creationId xmlns:a16="http://schemas.microsoft.com/office/drawing/2014/main" id="{14EF19A2-E048-CA49-8F54-6738C33B54DD}"/>
              </a:ext>
            </a:extLst>
          </p:cNvPr>
          <p:cNvSpPr txBox="1"/>
          <p:nvPr/>
        </p:nvSpPr>
        <p:spPr>
          <a:xfrm>
            <a:off x="3640229" y="6008904"/>
            <a:ext cx="5111886" cy="4001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>
            <a:lvl1pPr defTabSz="457200">
              <a:defRPr sz="2300" b="1"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r>
              <a:rPr lang="en-US" altLang="ko-KR" sz="2000" dirty="0"/>
              <a:t>“50 is based on many performance test” </a:t>
            </a:r>
          </a:p>
        </p:txBody>
      </p:sp>
    </p:spTree>
    <p:extLst>
      <p:ext uri="{BB962C8B-B14F-4D97-AF65-F5344CB8AC3E}">
        <p14:creationId xmlns:p14="http://schemas.microsoft.com/office/powerpoint/2010/main" val="139256694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39 -0.00093 L -0.74753 -0.20209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396" y="-100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45" grpId="0" animBg="1"/>
      <p:bldP spid="4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제목 1"/>
          <p:cNvSpPr txBox="1">
            <a:spLocks noGrp="1"/>
          </p:cNvSpPr>
          <p:nvPr>
            <p:ph type="title"/>
          </p:nvPr>
        </p:nvSpPr>
        <p:spPr>
          <a:xfrm>
            <a:off x="882315" y="213"/>
            <a:ext cx="8965070" cy="811743"/>
          </a:xfrm>
          <a:prstGeom prst="rect">
            <a:avLst/>
          </a:prstGeom>
        </p:spPr>
        <p:txBody>
          <a:bodyPr/>
          <a:lstStyle/>
          <a:p>
            <a:pPr defTabSz="859536">
              <a:defRPr sz="3200" b="1"/>
            </a:pPr>
            <a:r>
              <a:rPr dirty="0"/>
              <a:t>Schedule &amp; Progress </a:t>
            </a:r>
            <a:r>
              <a:rPr sz="3700" dirty="0"/>
              <a:t>–</a:t>
            </a:r>
            <a:r>
              <a:rPr sz="4700" dirty="0"/>
              <a:t> </a:t>
            </a:r>
            <a:r>
              <a:rPr lang="en-US" sz="2800" dirty="0"/>
              <a:t>Python </a:t>
            </a:r>
            <a:r>
              <a:rPr lang="en-US" altLang="ko-KR" sz="1800" dirty="0"/>
              <a:t>(in mode 1)</a:t>
            </a:r>
            <a:endParaRPr sz="1800" dirty="0"/>
          </a:p>
        </p:txBody>
      </p:sp>
      <p:pic>
        <p:nvPicPr>
          <p:cNvPr id="155" name="그림 19" descr="그림 19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4194" y="83831"/>
            <a:ext cx="679996" cy="679996"/>
          </a:xfrm>
          <a:prstGeom prst="rect">
            <a:avLst/>
          </a:prstGeom>
          <a:ln w="12700">
            <a:miter lim="400000"/>
          </a:ln>
        </p:spPr>
      </p:pic>
      <p:sp>
        <p:nvSpPr>
          <p:cNvPr id="156" name="직사각형 6"/>
          <p:cNvSpPr txBox="1"/>
          <p:nvPr/>
        </p:nvSpPr>
        <p:spPr>
          <a:xfrm>
            <a:off x="882314" y="972986"/>
            <a:ext cx="11309685" cy="7078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>
            <a:lvl1pPr defTabSz="457200">
              <a:defRPr sz="2300" b="1"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r>
              <a:rPr lang="en-US" altLang="ko-KR" sz="2000" dirty="0"/>
              <a:t>“We used the Preprocessing method that we have developed.</a:t>
            </a:r>
          </a:p>
          <a:p>
            <a:r>
              <a:rPr lang="en-US" altLang="ko-KR" sz="2000" dirty="0"/>
              <a:t> But We didn’t have a progress in improving Feature matching Method (SIFT) ”</a:t>
            </a:r>
          </a:p>
        </p:txBody>
      </p:sp>
      <p:grpSp>
        <p:nvGrpSpPr>
          <p:cNvPr id="159" name="그룹 16"/>
          <p:cNvGrpSpPr/>
          <p:nvPr/>
        </p:nvGrpSpPr>
        <p:grpSpPr>
          <a:xfrm>
            <a:off x="10907059" y="5625548"/>
            <a:ext cx="1284947" cy="1275311"/>
            <a:chOff x="0" y="0"/>
            <a:chExt cx="1284945" cy="1275309"/>
          </a:xfrm>
        </p:grpSpPr>
        <p:pic>
          <p:nvPicPr>
            <p:cNvPr id="157" name="그림 13" descr="그림 13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1284947" cy="127531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58" name="텍스트상자 14"/>
            <p:cNvSpPr txBox="1"/>
            <p:nvPr/>
          </p:nvSpPr>
          <p:spPr>
            <a:xfrm>
              <a:off x="480636" y="480540"/>
              <a:ext cx="222073" cy="4724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3000">
                  <a:solidFill>
                    <a:srgbClr val="FFFFFF"/>
                  </a:solidFill>
                  <a:latin typeface="헤드라인A"/>
                  <a:ea typeface="헤드라인A"/>
                  <a:cs typeface="헤드라인A"/>
                  <a:sym typeface="헤드라인A"/>
                </a:defRPr>
              </a:lvl1pPr>
            </a:lstStyle>
            <a:p>
              <a:r>
                <a:t>7</a:t>
              </a:r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4CB813F0-CF14-224E-9FA8-F488E68A9F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314" y="2135721"/>
            <a:ext cx="3810000" cy="3746500"/>
          </a:xfrm>
          <a:prstGeom prst="rect">
            <a:avLst/>
          </a:prstGeom>
        </p:spPr>
      </p:pic>
      <p:sp>
        <p:nvSpPr>
          <p:cNvPr id="26" name="직사각형 6">
            <a:extLst>
              <a:ext uri="{FF2B5EF4-FFF2-40B4-BE49-F238E27FC236}">
                <a16:creationId xmlns:a16="http://schemas.microsoft.com/office/drawing/2014/main" id="{D420C65F-0476-AC4D-8152-22D401B99496}"/>
              </a:ext>
            </a:extLst>
          </p:cNvPr>
          <p:cNvSpPr txBox="1"/>
          <p:nvPr/>
        </p:nvSpPr>
        <p:spPr>
          <a:xfrm>
            <a:off x="707855" y="6040068"/>
            <a:ext cx="4158918" cy="4462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>
            <a:lvl1pPr defTabSz="457200">
              <a:defRPr sz="2300" b="1"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pPr algn="ctr"/>
            <a:r>
              <a:rPr lang="en-US" altLang="ko-KR" dirty="0"/>
              <a:t>Pre-processing Method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BF4B7EE7-9140-9445-80D7-CD9F15C3568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1726" y="2135721"/>
            <a:ext cx="4995333" cy="3746500"/>
          </a:xfrm>
          <a:prstGeom prst="rect">
            <a:avLst/>
          </a:prstGeom>
        </p:spPr>
      </p:pic>
      <p:sp>
        <p:nvSpPr>
          <p:cNvPr id="29" name="직사각형 6">
            <a:extLst>
              <a:ext uri="{FF2B5EF4-FFF2-40B4-BE49-F238E27FC236}">
                <a16:creationId xmlns:a16="http://schemas.microsoft.com/office/drawing/2014/main" id="{727409BA-3D0F-D341-B78F-0E9009ECB525}"/>
              </a:ext>
            </a:extLst>
          </p:cNvPr>
          <p:cNvSpPr txBox="1"/>
          <p:nvPr/>
        </p:nvSpPr>
        <p:spPr>
          <a:xfrm>
            <a:off x="6165902" y="6040068"/>
            <a:ext cx="4158918" cy="4462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>
            <a:lvl1pPr defTabSz="457200">
              <a:defRPr sz="2300" b="1"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pPr algn="ctr"/>
            <a:r>
              <a:rPr lang="en-US" altLang="ko-KR" dirty="0"/>
              <a:t>Feature Matching Method</a:t>
            </a:r>
          </a:p>
        </p:txBody>
      </p:sp>
      <p:sp>
        <p:nvSpPr>
          <p:cNvPr id="31" name="직사각형 6">
            <a:extLst>
              <a:ext uri="{FF2B5EF4-FFF2-40B4-BE49-F238E27FC236}">
                <a16:creationId xmlns:a16="http://schemas.microsoft.com/office/drawing/2014/main" id="{10DAC84F-F24B-284F-991A-29842B19E80A}"/>
              </a:ext>
            </a:extLst>
          </p:cNvPr>
          <p:cNvSpPr txBox="1"/>
          <p:nvPr/>
        </p:nvSpPr>
        <p:spPr>
          <a:xfrm>
            <a:off x="7602814" y="6373691"/>
            <a:ext cx="1285094" cy="4462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>
            <a:lvl1pPr defTabSz="457200">
              <a:defRPr sz="2300" b="1"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pPr algn="ctr"/>
            <a:r>
              <a:rPr lang="en-US" altLang="ko-KR" dirty="0"/>
              <a:t>(SIFT)</a:t>
            </a:r>
          </a:p>
        </p:txBody>
      </p:sp>
    </p:spTree>
    <p:extLst>
      <p:ext uri="{BB962C8B-B14F-4D97-AF65-F5344CB8AC3E}">
        <p14:creationId xmlns:p14="http://schemas.microsoft.com/office/powerpoint/2010/main" val="3310930393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제목 1"/>
          <p:cNvSpPr txBox="1">
            <a:spLocks noGrp="1"/>
          </p:cNvSpPr>
          <p:nvPr>
            <p:ph type="title"/>
          </p:nvPr>
        </p:nvSpPr>
        <p:spPr>
          <a:xfrm>
            <a:off x="882315" y="213"/>
            <a:ext cx="8965070" cy="811743"/>
          </a:xfrm>
          <a:prstGeom prst="rect">
            <a:avLst/>
          </a:prstGeom>
        </p:spPr>
        <p:txBody>
          <a:bodyPr/>
          <a:lstStyle/>
          <a:p>
            <a:pPr defTabSz="859536">
              <a:defRPr sz="3200" b="1"/>
            </a:pPr>
            <a:r>
              <a:rPr dirty="0"/>
              <a:t>Schedule &amp; Progress </a:t>
            </a:r>
            <a:r>
              <a:rPr sz="3700" dirty="0"/>
              <a:t>–</a:t>
            </a:r>
            <a:r>
              <a:rPr sz="4700" dirty="0"/>
              <a:t> </a:t>
            </a:r>
            <a:r>
              <a:rPr lang="en-US" sz="2800" dirty="0"/>
              <a:t>Android </a:t>
            </a:r>
            <a:r>
              <a:rPr lang="en-US" altLang="ko-KR" sz="1800" dirty="0"/>
              <a:t>(in mode 1)</a:t>
            </a:r>
            <a:endParaRPr sz="1800" dirty="0"/>
          </a:p>
        </p:txBody>
      </p:sp>
      <p:pic>
        <p:nvPicPr>
          <p:cNvPr id="155" name="그림 19" descr="그림 19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4194" y="83831"/>
            <a:ext cx="679996" cy="679996"/>
          </a:xfrm>
          <a:prstGeom prst="rect">
            <a:avLst/>
          </a:prstGeom>
          <a:ln w="12700">
            <a:miter lim="400000"/>
          </a:ln>
        </p:spPr>
      </p:pic>
      <p:sp>
        <p:nvSpPr>
          <p:cNvPr id="156" name="직사각형 6"/>
          <p:cNvSpPr txBox="1"/>
          <p:nvPr/>
        </p:nvSpPr>
        <p:spPr>
          <a:xfrm>
            <a:off x="882315" y="875012"/>
            <a:ext cx="10462242" cy="4770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>
            <a:lvl1pPr defTabSz="457200">
              <a:defRPr sz="2300" b="1"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r>
              <a:rPr lang="en-US" altLang="ko-KR" sz="2500" dirty="0">
                <a:solidFill>
                  <a:schemeClr val="tx1"/>
                </a:solidFill>
              </a:rPr>
              <a:t>“If </a:t>
            </a:r>
            <a:r>
              <a:rPr lang="en-US" altLang="ko-KR" sz="2500" dirty="0">
                <a:solidFill>
                  <a:srgbClr val="C00000"/>
                </a:solidFill>
              </a:rPr>
              <a:t>TRUE</a:t>
            </a:r>
            <a:r>
              <a:rPr lang="en-US" altLang="ko-KR" sz="2500" dirty="0">
                <a:solidFill>
                  <a:schemeClr val="tx1"/>
                </a:solidFill>
              </a:rPr>
              <a:t>, </a:t>
            </a:r>
            <a:r>
              <a:rPr lang="en-US" altLang="ko-KR" sz="2200" dirty="0">
                <a:solidFill>
                  <a:schemeClr val="tx1"/>
                </a:solidFill>
              </a:rPr>
              <a:t>it will show you the dog’s private information in detail</a:t>
            </a:r>
            <a:r>
              <a:rPr lang="en-US" altLang="ko-KR" sz="2500" dirty="0">
                <a:solidFill>
                  <a:schemeClr val="tx1"/>
                </a:solidFill>
              </a:rPr>
              <a:t>”</a:t>
            </a:r>
          </a:p>
        </p:txBody>
      </p:sp>
      <p:grpSp>
        <p:nvGrpSpPr>
          <p:cNvPr id="159" name="그룹 16"/>
          <p:cNvGrpSpPr/>
          <p:nvPr/>
        </p:nvGrpSpPr>
        <p:grpSpPr>
          <a:xfrm>
            <a:off x="10907059" y="5625548"/>
            <a:ext cx="1284947" cy="1275311"/>
            <a:chOff x="0" y="0"/>
            <a:chExt cx="1284945" cy="1275309"/>
          </a:xfrm>
        </p:grpSpPr>
        <p:pic>
          <p:nvPicPr>
            <p:cNvPr id="157" name="그림 13" descr="그림 13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1284947" cy="127531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58" name="텍스트상자 14"/>
            <p:cNvSpPr txBox="1"/>
            <p:nvPr/>
          </p:nvSpPr>
          <p:spPr>
            <a:xfrm>
              <a:off x="480636" y="480540"/>
              <a:ext cx="222073" cy="4724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3000">
                  <a:solidFill>
                    <a:srgbClr val="FFFFFF"/>
                  </a:solidFill>
                  <a:latin typeface="헤드라인A"/>
                  <a:ea typeface="헤드라인A"/>
                  <a:cs typeface="헤드라인A"/>
                  <a:sym typeface="헤드라인A"/>
                </a:defRPr>
              </a:lvl1pPr>
            </a:lstStyle>
            <a:p>
              <a:r>
                <a:t>7</a:t>
              </a:r>
            </a:p>
          </p:txBody>
        </p:sp>
      </p:grpSp>
      <p:pic>
        <p:nvPicPr>
          <p:cNvPr id="26" name="그림 25">
            <a:extLst>
              <a:ext uri="{FF2B5EF4-FFF2-40B4-BE49-F238E27FC236}">
                <a16:creationId xmlns:a16="http://schemas.microsoft.com/office/drawing/2014/main" id="{F7E4C842-8005-974F-8338-3EBB11CA71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8069"/>
            <a:ext cx="3909060" cy="4065224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6713831B-614A-E744-88C3-B397967796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8518" y="2040497"/>
            <a:ext cx="1912021" cy="3272723"/>
          </a:xfrm>
          <a:prstGeom prst="rect">
            <a:avLst/>
          </a:prstGeom>
        </p:spPr>
      </p:pic>
      <p:sp>
        <p:nvSpPr>
          <p:cNvPr id="34" name="직사각형 6">
            <a:extLst>
              <a:ext uri="{FF2B5EF4-FFF2-40B4-BE49-F238E27FC236}">
                <a16:creationId xmlns:a16="http://schemas.microsoft.com/office/drawing/2014/main" id="{D8134D39-D60F-C940-9DC5-5A89915933E2}"/>
              </a:ext>
            </a:extLst>
          </p:cNvPr>
          <p:cNvSpPr txBox="1"/>
          <p:nvPr/>
        </p:nvSpPr>
        <p:spPr>
          <a:xfrm>
            <a:off x="3671135" y="3035376"/>
            <a:ext cx="1180604" cy="4770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>
            <a:lvl1pPr defTabSz="457200">
              <a:defRPr sz="2300" b="1"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pPr algn="ctr"/>
            <a:r>
              <a:rPr lang="en-US" altLang="ko-KR" sz="2500" dirty="0"/>
              <a:t>“True”</a:t>
            </a:r>
          </a:p>
        </p:txBody>
      </p:sp>
      <p:pic>
        <p:nvPicPr>
          <p:cNvPr id="32" name="선" descr="선">
            <a:extLst>
              <a:ext uri="{FF2B5EF4-FFF2-40B4-BE49-F238E27FC236}">
                <a16:creationId xmlns:a16="http://schemas.microsoft.com/office/drawing/2014/main" id="{D9E28D9B-4B4E-7446-A658-D6E5CD6128F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3085999" y="3473893"/>
            <a:ext cx="2325233" cy="315785"/>
          </a:xfrm>
          <a:prstGeom prst="rect">
            <a:avLst/>
          </a:prstGeom>
          <a:ln w="12700">
            <a:miter lim="400000"/>
          </a:ln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8FEE0CD3-6934-3E4C-90C8-D9E94595AE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3813" y="1741899"/>
            <a:ext cx="3909060" cy="4065224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738B9C84-CF2E-3B45-B96A-592090AFDF5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17343" y="2064847"/>
            <a:ext cx="1905290" cy="3269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684966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제목 1"/>
          <p:cNvSpPr txBox="1">
            <a:spLocks noGrp="1"/>
          </p:cNvSpPr>
          <p:nvPr>
            <p:ph type="title"/>
          </p:nvPr>
        </p:nvSpPr>
        <p:spPr>
          <a:xfrm>
            <a:off x="882315" y="213"/>
            <a:ext cx="8965070" cy="811743"/>
          </a:xfrm>
          <a:prstGeom prst="rect">
            <a:avLst/>
          </a:prstGeom>
        </p:spPr>
        <p:txBody>
          <a:bodyPr/>
          <a:lstStyle/>
          <a:p>
            <a:pPr defTabSz="859536">
              <a:defRPr sz="3200" b="1"/>
            </a:pPr>
            <a:r>
              <a:rPr dirty="0"/>
              <a:t>Schedule &amp; Progress </a:t>
            </a:r>
            <a:r>
              <a:rPr sz="3700" dirty="0"/>
              <a:t>–</a:t>
            </a:r>
            <a:r>
              <a:rPr sz="4700" dirty="0"/>
              <a:t> </a:t>
            </a:r>
            <a:r>
              <a:rPr lang="en-US" sz="2800" dirty="0"/>
              <a:t>Android </a:t>
            </a:r>
            <a:r>
              <a:rPr lang="en-US" altLang="ko-KR" sz="1800" dirty="0"/>
              <a:t>(in mode 1)</a:t>
            </a:r>
            <a:endParaRPr sz="1800" dirty="0"/>
          </a:p>
        </p:txBody>
      </p:sp>
      <p:pic>
        <p:nvPicPr>
          <p:cNvPr id="155" name="그림 19" descr="그림 19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4194" y="83831"/>
            <a:ext cx="679996" cy="679996"/>
          </a:xfrm>
          <a:prstGeom prst="rect">
            <a:avLst/>
          </a:prstGeom>
          <a:ln w="12700">
            <a:miter lim="400000"/>
          </a:ln>
        </p:spPr>
      </p:pic>
      <p:sp>
        <p:nvSpPr>
          <p:cNvPr id="156" name="직사각형 6"/>
          <p:cNvSpPr txBox="1"/>
          <p:nvPr/>
        </p:nvSpPr>
        <p:spPr>
          <a:xfrm>
            <a:off x="882315" y="875012"/>
            <a:ext cx="10462242" cy="4770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>
            <a:lvl1pPr defTabSz="457200">
              <a:defRPr sz="2300" b="1"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r>
              <a:rPr lang="en-US" altLang="ko-KR" sz="2500" dirty="0">
                <a:solidFill>
                  <a:schemeClr val="tx1"/>
                </a:solidFill>
              </a:rPr>
              <a:t>“If </a:t>
            </a:r>
            <a:r>
              <a:rPr lang="en-US" altLang="ko-KR" sz="2500" dirty="0">
                <a:solidFill>
                  <a:srgbClr val="C00000"/>
                </a:solidFill>
              </a:rPr>
              <a:t>FALSE</a:t>
            </a:r>
            <a:r>
              <a:rPr lang="en-US" altLang="ko-KR" sz="2500" dirty="0">
                <a:solidFill>
                  <a:schemeClr val="tx1"/>
                </a:solidFill>
              </a:rPr>
              <a:t>, </a:t>
            </a:r>
            <a:r>
              <a:rPr lang="en-US" altLang="ko-KR" sz="2200" dirty="0">
                <a:solidFill>
                  <a:schemeClr val="tx1"/>
                </a:solidFill>
              </a:rPr>
              <a:t>it will show you Nothing</a:t>
            </a:r>
            <a:r>
              <a:rPr lang="en-US" altLang="ko-KR" sz="2500" dirty="0">
                <a:solidFill>
                  <a:schemeClr val="tx1"/>
                </a:solidFill>
              </a:rPr>
              <a:t>”</a:t>
            </a:r>
          </a:p>
        </p:txBody>
      </p:sp>
      <p:grpSp>
        <p:nvGrpSpPr>
          <p:cNvPr id="159" name="그룹 16"/>
          <p:cNvGrpSpPr/>
          <p:nvPr/>
        </p:nvGrpSpPr>
        <p:grpSpPr>
          <a:xfrm>
            <a:off x="10907059" y="5625548"/>
            <a:ext cx="1284947" cy="1275311"/>
            <a:chOff x="0" y="0"/>
            <a:chExt cx="1284945" cy="1275309"/>
          </a:xfrm>
        </p:grpSpPr>
        <p:pic>
          <p:nvPicPr>
            <p:cNvPr id="157" name="그림 13" descr="그림 13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1284947" cy="127531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58" name="텍스트상자 14"/>
            <p:cNvSpPr txBox="1"/>
            <p:nvPr/>
          </p:nvSpPr>
          <p:spPr>
            <a:xfrm>
              <a:off x="480636" y="480540"/>
              <a:ext cx="222073" cy="4724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3000">
                  <a:solidFill>
                    <a:srgbClr val="FFFFFF"/>
                  </a:solidFill>
                  <a:latin typeface="헤드라인A"/>
                  <a:ea typeface="헤드라인A"/>
                  <a:cs typeface="헤드라인A"/>
                  <a:sym typeface="헤드라인A"/>
                </a:defRPr>
              </a:lvl1pPr>
            </a:lstStyle>
            <a:p>
              <a:r>
                <a:t>7</a:t>
              </a:r>
            </a:p>
          </p:txBody>
        </p:sp>
      </p:grpSp>
      <p:pic>
        <p:nvPicPr>
          <p:cNvPr id="26" name="그림 25">
            <a:extLst>
              <a:ext uri="{FF2B5EF4-FFF2-40B4-BE49-F238E27FC236}">
                <a16:creationId xmlns:a16="http://schemas.microsoft.com/office/drawing/2014/main" id="{F7E4C842-8005-974F-8338-3EBB11CA71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8069"/>
            <a:ext cx="3909060" cy="4065224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6713831B-614A-E744-88C3-B397967796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8518" y="2040497"/>
            <a:ext cx="1912021" cy="3272723"/>
          </a:xfrm>
          <a:prstGeom prst="rect">
            <a:avLst/>
          </a:prstGeom>
        </p:spPr>
      </p:pic>
      <p:sp>
        <p:nvSpPr>
          <p:cNvPr id="14" name="직사각형 6">
            <a:extLst>
              <a:ext uri="{FF2B5EF4-FFF2-40B4-BE49-F238E27FC236}">
                <a16:creationId xmlns:a16="http://schemas.microsoft.com/office/drawing/2014/main" id="{D6084819-67F5-D844-B476-4D24A41E2105}"/>
              </a:ext>
            </a:extLst>
          </p:cNvPr>
          <p:cNvSpPr txBox="1"/>
          <p:nvPr/>
        </p:nvSpPr>
        <p:spPr>
          <a:xfrm>
            <a:off x="3671135" y="3035376"/>
            <a:ext cx="1180604" cy="4770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>
            <a:lvl1pPr defTabSz="457200">
              <a:defRPr sz="2300" b="1"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pPr algn="ctr"/>
            <a:r>
              <a:rPr lang="en-US" altLang="ko-KR" sz="2500" dirty="0"/>
              <a:t>“False”</a:t>
            </a:r>
          </a:p>
        </p:txBody>
      </p:sp>
      <p:pic>
        <p:nvPicPr>
          <p:cNvPr id="15" name="선" descr="선">
            <a:extLst>
              <a:ext uri="{FF2B5EF4-FFF2-40B4-BE49-F238E27FC236}">
                <a16:creationId xmlns:a16="http://schemas.microsoft.com/office/drawing/2014/main" id="{10DEE2AF-9025-854B-9E25-A0FBED3AB56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960680">
            <a:off x="3085999" y="3473893"/>
            <a:ext cx="2325233" cy="315785"/>
          </a:xfrm>
          <a:prstGeom prst="rect">
            <a:avLst/>
          </a:prstGeom>
          <a:ln w="12700">
            <a:miter lim="400000"/>
          </a:ln>
        </p:spPr>
      </p:pic>
      <p:pic>
        <p:nvPicPr>
          <p:cNvPr id="16" name="선" descr="선">
            <a:extLst>
              <a:ext uri="{FF2B5EF4-FFF2-40B4-BE49-F238E27FC236}">
                <a16:creationId xmlns:a16="http://schemas.microsoft.com/office/drawing/2014/main" id="{2D31CD4D-C9E8-B14C-AA41-D25B90F9887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9876159">
            <a:off x="3039617" y="3977792"/>
            <a:ext cx="2325233" cy="315785"/>
          </a:xfrm>
          <a:prstGeom prst="rect">
            <a:avLst/>
          </a:prstGeom>
          <a:ln w="12700">
            <a:miter lim="400000"/>
          </a:ln>
        </p:spPr>
      </p:pic>
      <p:sp>
        <p:nvSpPr>
          <p:cNvPr id="17" name="직사각형 6">
            <a:extLst>
              <a:ext uri="{FF2B5EF4-FFF2-40B4-BE49-F238E27FC236}">
                <a16:creationId xmlns:a16="http://schemas.microsoft.com/office/drawing/2014/main" id="{6862E900-8E96-9541-B256-AC8DD4FDBE85}"/>
              </a:ext>
            </a:extLst>
          </p:cNvPr>
          <p:cNvSpPr txBox="1"/>
          <p:nvPr/>
        </p:nvSpPr>
        <p:spPr>
          <a:xfrm>
            <a:off x="721480" y="5733370"/>
            <a:ext cx="2466095" cy="369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>
            <a:lvl1pPr defTabSz="457200">
              <a:defRPr sz="2300" b="1"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pPr algn="ctr"/>
            <a:r>
              <a:rPr lang="en-US" altLang="ko-KR" sz="1800" dirty="0"/>
              <a:t>“Verification Failed”</a:t>
            </a:r>
          </a:p>
        </p:txBody>
      </p:sp>
    </p:spTree>
    <p:extLst>
      <p:ext uri="{BB962C8B-B14F-4D97-AF65-F5344CB8AC3E}">
        <p14:creationId xmlns:p14="http://schemas.microsoft.com/office/powerpoint/2010/main" val="1547485865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제목 1"/>
          <p:cNvSpPr txBox="1">
            <a:spLocks noGrp="1"/>
          </p:cNvSpPr>
          <p:nvPr>
            <p:ph type="title"/>
          </p:nvPr>
        </p:nvSpPr>
        <p:spPr>
          <a:xfrm>
            <a:off x="882315" y="213"/>
            <a:ext cx="8965070" cy="811743"/>
          </a:xfrm>
          <a:prstGeom prst="rect">
            <a:avLst/>
          </a:prstGeom>
        </p:spPr>
        <p:txBody>
          <a:bodyPr/>
          <a:lstStyle/>
          <a:p>
            <a:pPr defTabSz="859536">
              <a:defRPr sz="3200" b="1"/>
            </a:pPr>
            <a:r>
              <a:rPr dirty="0"/>
              <a:t>Schedule &amp; Progress </a:t>
            </a:r>
            <a:r>
              <a:rPr sz="3700" dirty="0"/>
              <a:t>–</a:t>
            </a:r>
            <a:r>
              <a:rPr sz="4700" dirty="0"/>
              <a:t> </a:t>
            </a:r>
            <a:r>
              <a:rPr lang="en-US" sz="2800" dirty="0"/>
              <a:t>Android </a:t>
            </a:r>
            <a:r>
              <a:rPr lang="en-US" altLang="ko-KR" sz="1800" dirty="0"/>
              <a:t>(in mode 1)</a:t>
            </a:r>
            <a:endParaRPr sz="1800" dirty="0"/>
          </a:p>
        </p:txBody>
      </p:sp>
      <p:pic>
        <p:nvPicPr>
          <p:cNvPr id="155" name="그림 19" descr="그림 19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4194" y="83831"/>
            <a:ext cx="679996" cy="679996"/>
          </a:xfrm>
          <a:prstGeom prst="rect">
            <a:avLst/>
          </a:prstGeom>
          <a:ln w="12700">
            <a:miter lim="400000"/>
          </a:ln>
        </p:spPr>
      </p:pic>
      <p:sp>
        <p:nvSpPr>
          <p:cNvPr id="156" name="직사각형 6"/>
          <p:cNvSpPr txBox="1"/>
          <p:nvPr/>
        </p:nvSpPr>
        <p:spPr>
          <a:xfrm>
            <a:off x="882315" y="875012"/>
            <a:ext cx="10462242" cy="4770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>
            <a:lvl1pPr defTabSz="457200">
              <a:defRPr sz="2300" b="1"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r>
              <a:rPr lang="en-US" altLang="ko-KR" sz="2500" dirty="0">
                <a:solidFill>
                  <a:schemeClr val="tx1"/>
                </a:solidFill>
              </a:rPr>
              <a:t>“If </a:t>
            </a:r>
            <a:r>
              <a:rPr lang="en-US" altLang="ko-KR" sz="2500" dirty="0">
                <a:solidFill>
                  <a:srgbClr val="C00000"/>
                </a:solidFill>
              </a:rPr>
              <a:t>FALSE</a:t>
            </a:r>
            <a:r>
              <a:rPr lang="en-US" altLang="ko-KR" sz="2500" dirty="0">
                <a:solidFill>
                  <a:schemeClr val="tx1"/>
                </a:solidFill>
              </a:rPr>
              <a:t>, </a:t>
            </a:r>
            <a:r>
              <a:rPr lang="en-US" altLang="ko-KR" sz="2200" dirty="0">
                <a:solidFill>
                  <a:schemeClr val="tx1"/>
                </a:solidFill>
              </a:rPr>
              <a:t>it will show you Nothing</a:t>
            </a:r>
            <a:r>
              <a:rPr lang="en-US" altLang="ko-KR" sz="2500" dirty="0">
                <a:solidFill>
                  <a:schemeClr val="tx1"/>
                </a:solidFill>
              </a:rPr>
              <a:t>”</a:t>
            </a:r>
          </a:p>
        </p:txBody>
      </p:sp>
      <p:grpSp>
        <p:nvGrpSpPr>
          <p:cNvPr id="159" name="그룹 16"/>
          <p:cNvGrpSpPr/>
          <p:nvPr/>
        </p:nvGrpSpPr>
        <p:grpSpPr>
          <a:xfrm>
            <a:off x="10907059" y="5625548"/>
            <a:ext cx="1284947" cy="1275311"/>
            <a:chOff x="0" y="0"/>
            <a:chExt cx="1284945" cy="1275309"/>
          </a:xfrm>
        </p:grpSpPr>
        <p:pic>
          <p:nvPicPr>
            <p:cNvPr id="157" name="그림 13" descr="그림 13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1284947" cy="127531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58" name="텍스트상자 14"/>
            <p:cNvSpPr txBox="1"/>
            <p:nvPr/>
          </p:nvSpPr>
          <p:spPr>
            <a:xfrm>
              <a:off x="480636" y="480540"/>
              <a:ext cx="222073" cy="4724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3000">
                  <a:solidFill>
                    <a:srgbClr val="FFFFFF"/>
                  </a:solidFill>
                  <a:latin typeface="헤드라인A"/>
                  <a:ea typeface="헤드라인A"/>
                  <a:cs typeface="헤드라인A"/>
                  <a:sym typeface="헤드라인A"/>
                </a:defRPr>
              </a:lvl1pPr>
            </a:lstStyle>
            <a:p>
              <a:r>
                <a:t>7</a:t>
              </a:r>
            </a:p>
          </p:txBody>
        </p:sp>
      </p:grpSp>
      <p:pic>
        <p:nvPicPr>
          <p:cNvPr id="26" name="그림 25">
            <a:extLst>
              <a:ext uri="{FF2B5EF4-FFF2-40B4-BE49-F238E27FC236}">
                <a16:creationId xmlns:a16="http://schemas.microsoft.com/office/drawing/2014/main" id="{F7E4C842-8005-974F-8338-3EBB11CA71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8069"/>
            <a:ext cx="3909060" cy="4065224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6713831B-614A-E744-88C3-B397967796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8518" y="2040497"/>
            <a:ext cx="1912021" cy="3272723"/>
          </a:xfrm>
          <a:prstGeom prst="rect">
            <a:avLst/>
          </a:prstGeom>
        </p:spPr>
      </p:pic>
      <p:sp>
        <p:nvSpPr>
          <p:cNvPr id="14" name="직사각형 6">
            <a:extLst>
              <a:ext uri="{FF2B5EF4-FFF2-40B4-BE49-F238E27FC236}">
                <a16:creationId xmlns:a16="http://schemas.microsoft.com/office/drawing/2014/main" id="{D6084819-67F5-D844-B476-4D24A41E2105}"/>
              </a:ext>
            </a:extLst>
          </p:cNvPr>
          <p:cNvSpPr txBox="1"/>
          <p:nvPr/>
        </p:nvSpPr>
        <p:spPr>
          <a:xfrm>
            <a:off x="3671135" y="3035376"/>
            <a:ext cx="1180604" cy="4770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>
            <a:lvl1pPr defTabSz="457200">
              <a:defRPr sz="2300" b="1"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pPr algn="ctr"/>
            <a:r>
              <a:rPr lang="en-US" altLang="ko-KR" sz="2500" dirty="0"/>
              <a:t>“False”</a:t>
            </a:r>
          </a:p>
        </p:txBody>
      </p:sp>
      <p:pic>
        <p:nvPicPr>
          <p:cNvPr id="15" name="선" descr="선">
            <a:extLst>
              <a:ext uri="{FF2B5EF4-FFF2-40B4-BE49-F238E27FC236}">
                <a16:creationId xmlns:a16="http://schemas.microsoft.com/office/drawing/2014/main" id="{10DEE2AF-9025-854B-9E25-A0FBED3AB56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960680">
            <a:off x="3085999" y="3473893"/>
            <a:ext cx="2325233" cy="315785"/>
          </a:xfrm>
          <a:prstGeom prst="rect">
            <a:avLst/>
          </a:prstGeom>
          <a:ln w="12700">
            <a:miter lim="400000"/>
          </a:ln>
        </p:spPr>
      </p:pic>
      <p:pic>
        <p:nvPicPr>
          <p:cNvPr id="16" name="선" descr="선">
            <a:extLst>
              <a:ext uri="{FF2B5EF4-FFF2-40B4-BE49-F238E27FC236}">
                <a16:creationId xmlns:a16="http://schemas.microsoft.com/office/drawing/2014/main" id="{2D31CD4D-C9E8-B14C-AA41-D25B90F9887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9876159">
            <a:off x="3039617" y="3977792"/>
            <a:ext cx="2325233" cy="315785"/>
          </a:xfrm>
          <a:prstGeom prst="rect">
            <a:avLst/>
          </a:prstGeom>
          <a:ln w="12700">
            <a:miter lim="400000"/>
          </a:ln>
        </p:spPr>
      </p:pic>
      <p:sp>
        <p:nvSpPr>
          <p:cNvPr id="17" name="직사각형 6">
            <a:extLst>
              <a:ext uri="{FF2B5EF4-FFF2-40B4-BE49-F238E27FC236}">
                <a16:creationId xmlns:a16="http://schemas.microsoft.com/office/drawing/2014/main" id="{6862E900-8E96-9541-B256-AC8DD4FDBE85}"/>
              </a:ext>
            </a:extLst>
          </p:cNvPr>
          <p:cNvSpPr txBox="1"/>
          <p:nvPr/>
        </p:nvSpPr>
        <p:spPr>
          <a:xfrm>
            <a:off x="721480" y="5733370"/>
            <a:ext cx="2466095" cy="369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>
            <a:lvl1pPr defTabSz="457200">
              <a:defRPr sz="2300" b="1"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pPr algn="ctr"/>
            <a:r>
              <a:rPr lang="en-US" altLang="ko-KR" sz="1800" dirty="0"/>
              <a:t>“Verification Failed”</a:t>
            </a:r>
          </a:p>
        </p:txBody>
      </p:sp>
    </p:spTree>
    <p:extLst>
      <p:ext uri="{BB962C8B-B14F-4D97-AF65-F5344CB8AC3E}">
        <p14:creationId xmlns:p14="http://schemas.microsoft.com/office/powerpoint/2010/main" val="3346201682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제목 1"/>
          <p:cNvSpPr txBox="1">
            <a:spLocks noGrp="1"/>
          </p:cNvSpPr>
          <p:nvPr>
            <p:ph type="title"/>
          </p:nvPr>
        </p:nvSpPr>
        <p:spPr>
          <a:xfrm>
            <a:off x="882315" y="213"/>
            <a:ext cx="8965070" cy="811743"/>
          </a:xfrm>
          <a:prstGeom prst="rect">
            <a:avLst/>
          </a:prstGeom>
        </p:spPr>
        <p:txBody>
          <a:bodyPr/>
          <a:lstStyle/>
          <a:p>
            <a:pPr defTabSz="859536">
              <a:defRPr sz="3200" b="1"/>
            </a:pPr>
            <a:r>
              <a:rPr dirty="0"/>
              <a:t>Schedule &amp; Progress </a:t>
            </a:r>
            <a:r>
              <a:rPr sz="3700" dirty="0"/>
              <a:t>–</a:t>
            </a:r>
            <a:r>
              <a:rPr sz="4700" dirty="0"/>
              <a:t> </a:t>
            </a:r>
            <a:r>
              <a:rPr lang="en-US" altLang="ko-KR" sz="2800" dirty="0"/>
              <a:t>Server </a:t>
            </a:r>
            <a:r>
              <a:rPr lang="en-US" altLang="ko-KR" sz="1800" dirty="0"/>
              <a:t>(in mode 1)</a:t>
            </a:r>
            <a:endParaRPr sz="1800" dirty="0"/>
          </a:p>
        </p:txBody>
      </p:sp>
      <p:pic>
        <p:nvPicPr>
          <p:cNvPr id="155" name="그림 19" descr="그림 19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4194" y="83831"/>
            <a:ext cx="679996" cy="679996"/>
          </a:xfrm>
          <a:prstGeom prst="rect">
            <a:avLst/>
          </a:prstGeom>
          <a:ln w="12700">
            <a:miter lim="400000"/>
          </a:ln>
        </p:spPr>
      </p:pic>
      <p:sp>
        <p:nvSpPr>
          <p:cNvPr id="156" name="직사각형 6"/>
          <p:cNvSpPr txBox="1"/>
          <p:nvPr/>
        </p:nvSpPr>
        <p:spPr>
          <a:xfrm>
            <a:off x="882315" y="875012"/>
            <a:ext cx="10462242" cy="523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>
            <a:lvl1pPr defTabSz="457200">
              <a:defRPr sz="2300" b="1"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r>
              <a:rPr lang="en-US" altLang="ko-KR" sz="2000" dirty="0"/>
              <a:t>“</a:t>
            </a:r>
            <a:r>
              <a:rPr lang="en-US" altLang="ko-KR" sz="2800" dirty="0">
                <a:solidFill>
                  <a:srgbClr val="C00000"/>
                </a:solidFill>
              </a:rPr>
              <a:t>MODE 2</a:t>
            </a:r>
            <a:r>
              <a:rPr lang="en-US" altLang="ko-KR" sz="2000" dirty="0"/>
              <a:t> is a process to find the dog’s information by unknown dog’s image”</a:t>
            </a:r>
          </a:p>
        </p:txBody>
      </p:sp>
      <p:grpSp>
        <p:nvGrpSpPr>
          <p:cNvPr id="159" name="그룹 16"/>
          <p:cNvGrpSpPr/>
          <p:nvPr/>
        </p:nvGrpSpPr>
        <p:grpSpPr>
          <a:xfrm>
            <a:off x="10907059" y="5625548"/>
            <a:ext cx="1284947" cy="1275311"/>
            <a:chOff x="0" y="0"/>
            <a:chExt cx="1284945" cy="1275309"/>
          </a:xfrm>
        </p:grpSpPr>
        <p:pic>
          <p:nvPicPr>
            <p:cNvPr id="157" name="그림 13" descr="그림 13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1284947" cy="127531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58" name="텍스트상자 14"/>
            <p:cNvSpPr txBox="1"/>
            <p:nvPr/>
          </p:nvSpPr>
          <p:spPr>
            <a:xfrm>
              <a:off x="480636" y="480540"/>
              <a:ext cx="222073" cy="4724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3000">
                  <a:solidFill>
                    <a:srgbClr val="FFFFFF"/>
                  </a:solidFill>
                  <a:latin typeface="헤드라인A"/>
                  <a:ea typeface="헤드라인A"/>
                  <a:cs typeface="헤드라인A"/>
                  <a:sym typeface="헤드라인A"/>
                </a:defRPr>
              </a:lvl1pPr>
            </a:lstStyle>
            <a:p>
              <a:r>
                <a:t>7</a:t>
              </a:r>
            </a:p>
          </p:txBody>
        </p:sp>
      </p:grpSp>
      <p:pic>
        <p:nvPicPr>
          <p:cNvPr id="28" name="그림 27">
            <a:extLst>
              <a:ext uri="{FF2B5EF4-FFF2-40B4-BE49-F238E27FC236}">
                <a16:creationId xmlns:a16="http://schemas.microsoft.com/office/drawing/2014/main" id="{303B3914-438B-264B-98EE-DC4B67AABB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6025" y="5807123"/>
            <a:ext cx="857009" cy="857009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F7E4C842-8005-974F-8338-3EBB11CA711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8069"/>
            <a:ext cx="3909060" cy="4065224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6713831B-614A-E744-88C3-B397967796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8518" y="2040497"/>
            <a:ext cx="1912021" cy="327272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A600EE5-879F-0A49-833C-7A15E6F056C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4064" y="1502762"/>
            <a:ext cx="2533995" cy="126360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CC37C6A-4126-C04A-B1E2-E32FF5E9958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4763" y="3148355"/>
            <a:ext cx="3380366" cy="169018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28E487E-3DE5-7B4D-BFAC-F36C84C9993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39441" y="4585421"/>
            <a:ext cx="6728686" cy="906316"/>
          </a:xfrm>
          <a:prstGeom prst="rect">
            <a:avLst/>
          </a:prstGeom>
        </p:spPr>
      </p:pic>
      <p:sp>
        <p:nvSpPr>
          <p:cNvPr id="34" name="직사각형 6">
            <a:extLst>
              <a:ext uri="{FF2B5EF4-FFF2-40B4-BE49-F238E27FC236}">
                <a16:creationId xmlns:a16="http://schemas.microsoft.com/office/drawing/2014/main" id="{D8134D39-D60F-C940-9DC5-5A89915933E2}"/>
              </a:ext>
            </a:extLst>
          </p:cNvPr>
          <p:cNvSpPr txBox="1"/>
          <p:nvPr/>
        </p:nvSpPr>
        <p:spPr>
          <a:xfrm>
            <a:off x="3182849" y="5464239"/>
            <a:ext cx="2960775" cy="4770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>
            <a:lvl1pPr defTabSz="457200">
              <a:defRPr sz="2300" b="1"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pPr algn="ctr"/>
            <a:r>
              <a:rPr lang="en-US" altLang="ko-KR" sz="2500" dirty="0"/>
              <a:t>“True” or ”False”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A839B8E1-44F1-3D44-AEBC-851ABDA6959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524344" y="3162644"/>
            <a:ext cx="5256000" cy="1658841"/>
          </a:xfrm>
          <a:prstGeom prst="rect">
            <a:avLst/>
          </a:prstGeom>
        </p:spPr>
      </p:pic>
      <p:pic>
        <p:nvPicPr>
          <p:cNvPr id="35" name="선" descr="선">
            <a:extLst>
              <a:ext uri="{FF2B5EF4-FFF2-40B4-BE49-F238E27FC236}">
                <a16:creationId xmlns:a16="http://schemas.microsoft.com/office/drawing/2014/main" id="{75A0C4E3-1C35-6046-8A01-64539F96BA2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 rot="18221485">
            <a:off x="2150788" y="3839626"/>
            <a:ext cx="1781615" cy="409333"/>
          </a:xfrm>
          <a:prstGeom prst="rect">
            <a:avLst/>
          </a:prstGeom>
          <a:ln w="12700">
            <a:miter lim="400000"/>
          </a:ln>
        </p:spPr>
      </p:pic>
      <p:pic>
        <p:nvPicPr>
          <p:cNvPr id="32" name="선" descr="선">
            <a:extLst>
              <a:ext uri="{FF2B5EF4-FFF2-40B4-BE49-F238E27FC236}">
                <a16:creationId xmlns:a16="http://schemas.microsoft.com/office/drawing/2014/main" id="{D9E28D9B-4B4E-7446-A658-D6E5CD6128F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8545915" y="3230794"/>
            <a:ext cx="1518407" cy="315785"/>
          </a:xfrm>
          <a:prstGeom prst="rect">
            <a:avLst/>
          </a:prstGeom>
          <a:ln w="12700">
            <a:miter lim="400000"/>
          </a:ln>
        </p:spPr>
      </p:pic>
      <p:pic>
        <p:nvPicPr>
          <p:cNvPr id="19" name="선" descr="선">
            <a:extLst>
              <a:ext uri="{FF2B5EF4-FFF2-40B4-BE49-F238E27FC236}">
                <a16:creationId xmlns:a16="http://schemas.microsoft.com/office/drawing/2014/main" id="{BD713C7B-EEEA-8240-92D2-69018F174AD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 rot="16200000">
            <a:off x="10028332" y="2539171"/>
            <a:ext cx="1024661" cy="193706"/>
          </a:xfrm>
          <a:prstGeom prst="rect">
            <a:avLst/>
          </a:prstGeom>
          <a:ln w="12700">
            <a:miter lim="400000"/>
          </a:ln>
        </p:spPr>
      </p:pic>
      <p:pic>
        <p:nvPicPr>
          <p:cNvPr id="20" name="선" descr="선">
            <a:extLst>
              <a:ext uri="{FF2B5EF4-FFF2-40B4-BE49-F238E27FC236}">
                <a16:creationId xmlns:a16="http://schemas.microsoft.com/office/drawing/2014/main" id="{DC993DCD-ED49-D643-A821-4969651DCC0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 rot="5400000">
            <a:off x="10369604" y="2553461"/>
            <a:ext cx="1024661" cy="193706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03403A5-AD3D-964E-BFF0-84022B869BA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9611" y="1282934"/>
            <a:ext cx="1450669" cy="1450669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0948ADC1-890E-AD4A-824C-79DE502DE7B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9004" y="2255008"/>
            <a:ext cx="830110" cy="830110"/>
          </a:xfrm>
          <a:prstGeom prst="rect">
            <a:avLst/>
          </a:prstGeom>
        </p:spPr>
      </p:pic>
      <p:sp>
        <p:nvSpPr>
          <p:cNvPr id="30" name="직사각형 6">
            <a:extLst>
              <a:ext uri="{FF2B5EF4-FFF2-40B4-BE49-F238E27FC236}">
                <a16:creationId xmlns:a16="http://schemas.microsoft.com/office/drawing/2014/main" id="{06D488C7-770E-1A4A-BAF0-9597A59D5A7E}"/>
              </a:ext>
            </a:extLst>
          </p:cNvPr>
          <p:cNvSpPr txBox="1"/>
          <p:nvPr/>
        </p:nvSpPr>
        <p:spPr>
          <a:xfrm>
            <a:off x="2973964" y="1872025"/>
            <a:ext cx="1572699" cy="3231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>
            <a:lvl1pPr defTabSz="457200">
              <a:defRPr sz="2300" b="1"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pPr algn="ctr"/>
            <a:r>
              <a:rPr lang="en-US" altLang="ko-KR" sz="1500" dirty="0"/>
              <a:t>Taking picture</a:t>
            </a:r>
          </a:p>
        </p:txBody>
      </p:sp>
    </p:spTree>
    <p:extLst>
      <p:ext uri="{BB962C8B-B14F-4D97-AF65-F5344CB8AC3E}">
        <p14:creationId xmlns:p14="http://schemas.microsoft.com/office/powerpoint/2010/main" val="58461777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3.7037E-7 L 0.4724 -0.01435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620" y="-71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8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9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8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4" grpId="1" animBg="1"/>
      <p:bldP spid="34" grpId="2" animBg="1"/>
      <p:bldP spid="30" grpId="0" animBg="1"/>
      <p:bldP spid="30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제목 1"/>
          <p:cNvSpPr txBox="1">
            <a:spLocks noGrp="1"/>
          </p:cNvSpPr>
          <p:nvPr>
            <p:ph type="title"/>
          </p:nvPr>
        </p:nvSpPr>
        <p:spPr>
          <a:xfrm>
            <a:off x="882315" y="213"/>
            <a:ext cx="8965070" cy="811743"/>
          </a:xfrm>
          <a:prstGeom prst="rect">
            <a:avLst/>
          </a:prstGeom>
        </p:spPr>
        <p:txBody>
          <a:bodyPr/>
          <a:lstStyle/>
          <a:p>
            <a:pPr defTabSz="859536">
              <a:defRPr sz="3200" b="1"/>
            </a:pPr>
            <a:r>
              <a:rPr dirty="0"/>
              <a:t>Schedule &amp; Progress </a:t>
            </a:r>
            <a:r>
              <a:rPr sz="3700" dirty="0"/>
              <a:t>–</a:t>
            </a:r>
            <a:r>
              <a:rPr sz="4700" dirty="0"/>
              <a:t> </a:t>
            </a:r>
            <a:r>
              <a:rPr lang="en-US" altLang="ko-KR" sz="2800" dirty="0"/>
              <a:t>Server </a:t>
            </a:r>
            <a:r>
              <a:rPr lang="en-US" altLang="ko-KR" sz="1800" dirty="0"/>
              <a:t>(in mode 1)</a:t>
            </a:r>
            <a:endParaRPr sz="1800" dirty="0"/>
          </a:p>
        </p:txBody>
      </p:sp>
      <p:pic>
        <p:nvPicPr>
          <p:cNvPr id="155" name="그림 19" descr="그림 19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4194" y="83831"/>
            <a:ext cx="679996" cy="679996"/>
          </a:xfrm>
          <a:prstGeom prst="rect">
            <a:avLst/>
          </a:prstGeom>
          <a:ln w="12700">
            <a:miter lim="400000"/>
          </a:ln>
        </p:spPr>
      </p:pic>
      <p:sp>
        <p:nvSpPr>
          <p:cNvPr id="156" name="직사각형 6"/>
          <p:cNvSpPr txBox="1"/>
          <p:nvPr/>
        </p:nvSpPr>
        <p:spPr>
          <a:xfrm>
            <a:off x="882315" y="875012"/>
            <a:ext cx="10462242" cy="523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>
            <a:lvl1pPr defTabSz="457200">
              <a:defRPr sz="2300" b="1"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r>
              <a:rPr lang="en-US" altLang="ko-KR" sz="2000" dirty="0"/>
              <a:t>“</a:t>
            </a:r>
            <a:r>
              <a:rPr lang="en-US" altLang="ko-KR" sz="2800" dirty="0">
                <a:solidFill>
                  <a:srgbClr val="C00000"/>
                </a:solidFill>
              </a:rPr>
              <a:t>MODE 2</a:t>
            </a:r>
            <a:r>
              <a:rPr lang="en-US" altLang="ko-KR" sz="2000" dirty="0"/>
              <a:t> is a process to find the dog’s information by unknown dog’s image”</a:t>
            </a:r>
          </a:p>
        </p:txBody>
      </p:sp>
      <p:grpSp>
        <p:nvGrpSpPr>
          <p:cNvPr id="159" name="그룹 16"/>
          <p:cNvGrpSpPr/>
          <p:nvPr/>
        </p:nvGrpSpPr>
        <p:grpSpPr>
          <a:xfrm>
            <a:off x="10907059" y="5625548"/>
            <a:ext cx="1284947" cy="1275311"/>
            <a:chOff x="0" y="0"/>
            <a:chExt cx="1284945" cy="1275309"/>
          </a:xfrm>
        </p:grpSpPr>
        <p:pic>
          <p:nvPicPr>
            <p:cNvPr id="157" name="그림 13" descr="그림 13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1284947" cy="127531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58" name="텍스트상자 14"/>
            <p:cNvSpPr txBox="1"/>
            <p:nvPr/>
          </p:nvSpPr>
          <p:spPr>
            <a:xfrm>
              <a:off x="480636" y="480540"/>
              <a:ext cx="222073" cy="4724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3000">
                  <a:solidFill>
                    <a:srgbClr val="FFFFFF"/>
                  </a:solidFill>
                  <a:latin typeface="헤드라인A"/>
                  <a:ea typeface="헤드라인A"/>
                  <a:cs typeface="헤드라인A"/>
                  <a:sym typeface="헤드라인A"/>
                </a:defRPr>
              </a:lvl1pPr>
            </a:lstStyle>
            <a:p>
              <a:r>
                <a:t>7</a:t>
              </a:r>
            </a:p>
          </p:txBody>
        </p:sp>
      </p:grpSp>
      <p:pic>
        <p:nvPicPr>
          <p:cNvPr id="28" name="그림 27">
            <a:extLst>
              <a:ext uri="{FF2B5EF4-FFF2-40B4-BE49-F238E27FC236}">
                <a16:creationId xmlns:a16="http://schemas.microsoft.com/office/drawing/2014/main" id="{303B3914-438B-264B-98EE-DC4B67AABB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6025" y="5807123"/>
            <a:ext cx="857009" cy="857009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F7E4C842-8005-974F-8338-3EBB11CA711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8069"/>
            <a:ext cx="3909060" cy="4065224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6713831B-614A-E744-88C3-B397967796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8518" y="2040497"/>
            <a:ext cx="1912021" cy="327272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A600EE5-879F-0A49-833C-7A15E6F056C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4064" y="1502762"/>
            <a:ext cx="2533995" cy="126360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CC37C6A-4126-C04A-B1E2-E32FF5E9958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4763" y="3148355"/>
            <a:ext cx="3380366" cy="169018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28E487E-3DE5-7B4D-BFAC-F36C84C9993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39441" y="4585421"/>
            <a:ext cx="6728686" cy="906316"/>
          </a:xfrm>
          <a:prstGeom prst="rect">
            <a:avLst/>
          </a:prstGeom>
        </p:spPr>
      </p:pic>
      <p:sp>
        <p:nvSpPr>
          <p:cNvPr id="34" name="직사각형 6">
            <a:extLst>
              <a:ext uri="{FF2B5EF4-FFF2-40B4-BE49-F238E27FC236}">
                <a16:creationId xmlns:a16="http://schemas.microsoft.com/office/drawing/2014/main" id="{D8134D39-D60F-C940-9DC5-5A89915933E2}"/>
              </a:ext>
            </a:extLst>
          </p:cNvPr>
          <p:cNvSpPr txBox="1"/>
          <p:nvPr/>
        </p:nvSpPr>
        <p:spPr>
          <a:xfrm>
            <a:off x="3182849" y="5464239"/>
            <a:ext cx="2960775" cy="4770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>
            <a:lvl1pPr defTabSz="457200">
              <a:defRPr sz="2300" b="1"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pPr algn="ctr"/>
            <a:r>
              <a:rPr lang="en-US" altLang="ko-KR" sz="2500" dirty="0"/>
              <a:t>“True” or ”False”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A839B8E1-44F1-3D44-AEBC-851ABDA6959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524344" y="3162644"/>
            <a:ext cx="5256000" cy="1658841"/>
          </a:xfrm>
          <a:prstGeom prst="rect">
            <a:avLst/>
          </a:prstGeom>
        </p:spPr>
      </p:pic>
      <p:pic>
        <p:nvPicPr>
          <p:cNvPr id="35" name="선" descr="선">
            <a:extLst>
              <a:ext uri="{FF2B5EF4-FFF2-40B4-BE49-F238E27FC236}">
                <a16:creationId xmlns:a16="http://schemas.microsoft.com/office/drawing/2014/main" id="{75A0C4E3-1C35-6046-8A01-64539F96BA2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 rot="20084145">
            <a:off x="2297832" y="4344166"/>
            <a:ext cx="1324794" cy="296658"/>
          </a:xfrm>
          <a:prstGeom prst="rect">
            <a:avLst/>
          </a:prstGeom>
          <a:ln w="12700">
            <a:miter lim="400000"/>
          </a:ln>
        </p:spPr>
      </p:pic>
      <p:pic>
        <p:nvPicPr>
          <p:cNvPr id="32" name="선" descr="선">
            <a:extLst>
              <a:ext uri="{FF2B5EF4-FFF2-40B4-BE49-F238E27FC236}">
                <a16:creationId xmlns:a16="http://schemas.microsoft.com/office/drawing/2014/main" id="{D9E28D9B-4B4E-7446-A658-D6E5CD6128F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8545915" y="3230794"/>
            <a:ext cx="1518407" cy="315785"/>
          </a:xfrm>
          <a:prstGeom prst="rect">
            <a:avLst/>
          </a:prstGeom>
          <a:ln w="12700">
            <a:miter lim="400000"/>
          </a:ln>
        </p:spPr>
      </p:pic>
      <p:pic>
        <p:nvPicPr>
          <p:cNvPr id="19" name="선" descr="선">
            <a:extLst>
              <a:ext uri="{FF2B5EF4-FFF2-40B4-BE49-F238E27FC236}">
                <a16:creationId xmlns:a16="http://schemas.microsoft.com/office/drawing/2014/main" id="{BD713C7B-EEEA-8240-92D2-69018F174AD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 rot="16200000">
            <a:off x="10028332" y="2539171"/>
            <a:ext cx="1024661" cy="193706"/>
          </a:xfrm>
          <a:prstGeom prst="rect">
            <a:avLst/>
          </a:prstGeom>
          <a:ln w="12700">
            <a:miter lim="400000"/>
          </a:ln>
        </p:spPr>
      </p:pic>
      <p:pic>
        <p:nvPicPr>
          <p:cNvPr id="20" name="선" descr="선">
            <a:extLst>
              <a:ext uri="{FF2B5EF4-FFF2-40B4-BE49-F238E27FC236}">
                <a16:creationId xmlns:a16="http://schemas.microsoft.com/office/drawing/2014/main" id="{DC993DCD-ED49-D643-A821-4969651DCC0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 rot="5400000">
            <a:off x="10369604" y="2553461"/>
            <a:ext cx="1024661" cy="193706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03403A5-AD3D-964E-BFF0-84022B869BA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8455" y="719490"/>
            <a:ext cx="1450669" cy="1450669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0948ADC1-890E-AD4A-824C-79DE502DE7B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9004" y="2255008"/>
            <a:ext cx="830110" cy="830110"/>
          </a:xfrm>
          <a:prstGeom prst="rect">
            <a:avLst/>
          </a:prstGeom>
        </p:spPr>
      </p:pic>
      <p:sp>
        <p:nvSpPr>
          <p:cNvPr id="30" name="직사각형 6">
            <a:extLst>
              <a:ext uri="{FF2B5EF4-FFF2-40B4-BE49-F238E27FC236}">
                <a16:creationId xmlns:a16="http://schemas.microsoft.com/office/drawing/2014/main" id="{06D488C7-770E-1A4A-BAF0-9597A59D5A7E}"/>
              </a:ext>
            </a:extLst>
          </p:cNvPr>
          <p:cNvSpPr txBox="1"/>
          <p:nvPr/>
        </p:nvSpPr>
        <p:spPr>
          <a:xfrm>
            <a:off x="2973964" y="1872025"/>
            <a:ext cx="1572699" cy="3231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>
            <a:lvl1pPr defTabSz="457200">
              <a:defRPr sz="2300" b="1"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pPr algn="ctr"/>
            <a:r>
              <a:rPr lang="en-US" altLang="ko-KR" sz="1500" dirty="0"/>
              <a:t>Taking picture</a:t>
            </a:r>
          </a:p>
        </p:txBody>
      </p:sp>
    </p:spTree>
    <p:extLst>
      <p:ext uri="{BB962C8B-B14F-4D97-AF65-F5344CB8AC3E}">
        <p14:creationId xmlns:p14="http://schemas.microsoft.com/office/powerpoint/2010/main" val="183591884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3.7037E-7 L 0.4724 -0.01435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620" y="-71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8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9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8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4" grpId="1" animBg="1"/>
      <p:bldP spid="34" grpId="2" animBg="1"/>
      <p:bldP spid="30" grpId="0" animBg="1"/>
      <p:bldP spid="30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제목 1"/>
          <p:cNvSpPr txBox="1">
            <a:spLocks noGrp="1"/>
          </p:cNvSpPr>
          <p:nvPr>
            <p:ph type="title"/>
          </p:nvPr>
        </p:nvSpPr>
        <p:spPr>
          <a:xfrm>
            <a:off x="882314" y="213"/>
            <a:ext cx="10674686" cy="811743"/>
          </a:xfrm>
          <a:prstGeom prst="rect">
            <a:avLst/>
          </a:prstGeom>
        </p:spPr>
        <p:txBody>
          <a:bodyPr/>
          <a:lstStyle/>
          <a:p>
            <a:pPr defTabSz="859536">
              <a:defRPr sz="3200" b="1"/>
            </a:pPr>
            <a:r>
              <a:t>Schedule &amp; Progress </a:t>
            </a:r>
            <a:r>
              <a:rPr sz="3700"/>
              <a:t>–</a:t>
            </a:r>
            <a:r>
              <a:rPr sz="4700"/>
              <a:t> </a:t>
            </a:r>
            <a:r>
              <a:rPr sz="2800"/>
              <a:t>Paeng Jin Wook (Python)</a:t>
            </a:r>
          </a:p>
        </p:txBody>
      </p:sp>
      <p:pic>
        <p:nvPicPr>
          <p:cNvPr id="224" name="그림 19" descr="그림 1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4194" y="83831"/>
            <a:ext cx="679996" cy="679996"/>
          </a:xfrm>
          <a:prstGeom prst="rect">
            <a:avLst/>
          </a:prstGeom>
          <a:ln w="12700">
            <a:miter lim="400000"/>
          </a:ln>
        </p:spPr>
      </p:pic>
      <p:sp>
        <p:nvSpPr>
          <p:cNvPr id="225" name="직사각형 6"/>
          <p:cNvSpPr txBox="1"/>
          <p:nvPr/>
        </p:nvSpPr>
        <p:spPr>
          <a:xfrm>
            <a:off x="834187" y="811953"/>
            <a:ext cx="11243513" cy="4597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defTabSz="457200">
              <a:defRPr sz="2400" b="1"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r>
              <a:t>“Captured the Video and Saved the Image”</a:t>
            </a:r>
          </a:p>
        </p:txBody>
      </p:sp>
      <p:grpSp>
        <p:nvGrpSpPr>
          <p:cNvPr id="228" name="그룹 16"/>
          <p:cNvGrpSpPr/>
          <p:nvPr/>
        </p:nvGrpSpPr>
        <p:grpSpPr>
          <a:xfrm>
            <a:off x="10907059" y="5625548"/>
            <a:ext cx="1284947" cy="1275311"/>
            <a:chOff x="0" y="0"/>
            <a:chExt cx="1284945" cy="1275309"/>
          </a:xfrm>
        </p:grpSpPr>
        <p:pic>
          <p:nvPicPr>
            <p:cNvPr id="226" name="그림 13" descr="그림 13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284947" cy="127531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27" name="텍스트상자 14"/>
            <p:cNvSpPr txBox="1"/>
            <p:nvPr/>
          </p:nvSpPr>
          <p:spPr>
            <a:xfrm>
              <a:off x="332896" y="505940"/>
              <a:ext cx="562553" cy="4724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3000">
                  <a:solidFill>
                    <a:srgbClr val="FFFFFF"/>
                  </a:solidFill>
                  <a:latin typeface="헤드라인A"/>
                  <a:ea typeface="헤드라인A"/>
                  <a:cs typeface="헤드라인A"/>
                  <a:sym typeface="헤드라인A"/>
                </a:defRPr>
              </a:lvl1pPr>
            </a:lstStyle>
            <a:p>
              <a:r>
                <a:t>12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17615579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제목 1"/>
          <p:cNvSpPr txBox="1">
            <a:spLocks noGrp="1"/>
          </p:cNvSpPr>
          <p:nvPr>
            <p:ph type="title"/>
          </p:nvPr>
        </p:nvSpPr>
        <p:spPr>
          <a:xfrm>
            <a:off x="882314" y="213"/>
            <a:ext cx="10674686" cy="811743"/>
          </a:xfrm>
          <a:prstGeom prst="rect">
            <a:avLst/>
          </a:prstGeom>
        </p:spPr>
        <p:txBody>
          <a:bodyPr/>
          <a:lstStyle/>
          <a:p>
            <a:pPr defTabSz="859536">
              <a:defRPr sz="3200" b="1"/>
            </a:pPr>
            <a:r>
              <a:rPr dirty="0"/>
              <a:t>Schedule &amp; Progress </a:t>
            </a:r>
            <a:r>
              <a:rPr sz="3700" dirty="0"/>
              <a:t>–</a:t>
            </a:r>
            <a:r>
              <a:rPr sz="4700" dirty="0"/>
              <a:t> </a:t>
            </a:r>
            <a:r>
              <a:rPr lang="en-US" sz="2800" dirty="0"/>
              <a:t>Kim Chan Il</a:t>
            </a:r>
            <a:r>
              <a:rPr sz="2800" dirty="0"/>
              <a:t> (</a:t>
            </a:r>
            <a:r>
              <a:rPr lang="en-US" sz="2800" dirty="0"/>
              <a:t>Android</a:t>
            </a:r>
            <a:r>
              <a:rPr sz="2800" dirty="0"/>
              <a:t>)</a:t>
            </a:r>
          </a:p>
        </p:txBody>
      </p:sp>
      <p:pic>
        <p:nvPicPr>
          <p:cNvPr id="224" name="그림 19" descr="그림 1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4194" y="83831"/>
            <a:ext cx="679996" cy="679996"/>
          </a:xfrm>
          <a:prstGeom prst="rect">
            <a:avLst/>
          </a:prstGeom>
          <a:ln w="12700">
            <a:miter lim="400000"/>
          </a:ln>
        </p:spPr>
      </p:pic>
      <p:sp>
        <p:nvSpPr>
          <p:cNvPr id="225" name="직사각형 6"/>
          <p:cNvSpPr txBox="1"/>
          <p:nvPr/>
        </p:nvSpPr>
        <p:spPr>
          <a:xfrm>
            <a:off x="834187" y="811953"/>
            <a:ext cx="11243513" cy="4597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defTabSz="457200">
              <a:defRPr sz="2400" b="1"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r>
              <a:t>“Captured the Video and Saved the Image”</a:t>
            </a:r>
          </a:p>
        </p:txBody>
      </p:sp>
      <p:grpSp>
        <p:nvGrpSpPr>
          <p:cNvPr id="228" name="그룹 16"/>
          <p:cNvGrpSpPr/>
          <p:nvPr/>
        </p:nvGrpSpPr>
        <p:grpSpPr>
          <a:xfrm>
            <a:off x="10907059" y="5625548"/>
            <a:ext cx="1284947" cy="1275311"/>
            <a:chOff x="0" y="0"/>
            <a:chExt cx="1284945" cy="1275309"/>
          </a:xfrm>
        </p:grpSpPr>
        <p:pic>
          <p:nvPicPr>
            <p:cNvPr id="226" name="그림 13" descr="그림 13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284947" cy="127531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27" name="텍스트상자 14"/>
            <p:cNvSpPr txBox="1"/>
            <p:nvPr/>
          </p:nvSpPr>
          <p:spPr>
            <a:xfrm>
              <a:off x="332896" y="505940"/>
              <a:ext cx="562553" cy="4724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3000">
                  <a:solidFill>
                    <a:srgbClr val="FFFFFF"/>
                  </a:solidFill>
                  <a:latin typeface="헤드라인A"/>
                  <a:ea typeface="헤드라인A"/>
                  <a:cs typeface="헤드라인A"/>
                  <a:sym typeface="헤드라인A"/>
                </a:defRPr>
              </a:lvl1pPr>
            </a:lstStyle>
            <a:p>
              <a:r>
                <a:t>12</a:t>
              </a:r>
            </a:p>
          </p:txBody>
        </p:sp>
      </p:grp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그림 4" descr="그림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27048" y="3219450"/>
            <a:ext cx="10364952" cy="3638550"/>
          </a:xfrm>
          <a:prstGeom prst="rect">
            <a:avLst/>
          </a:prstGeom>
          <a:ln w="12700">
            <a:miter lim="400000"/>
          </a:ln>
        </p:spPr>
      </p:pic>
      <p:sp>
        <p:nvSpPr>
          <p:cNvPr id="117" name="제목 1"/>
          <p:cNvSpPr txBox="1">
            <a:spLocks noGrp="1"/>
          </p:cNvSpPr>
          <p:nvPr>
            <p:ph type="title"/>
          </p:nvPr>
        </p:nvSpPr>
        <p:spPr>
          <a:xfrm>
            <a:off x="0" y="293685"/>
            <a:ext cx="12192000" cy="1325563"/>
          </a:xfrm>
          <a:prstGeom prst="rect">
            <a:avLst/>
          </a:prstGeom>
        </p:spPr>
        <p:txBody>
          <a:bodyPr/>
          <a:lstStyle>
            <a:lvl1pPr algn="ctr">
              <a:defRPr sz="8000" b="1"/>
            </a:lvl1pPr>
          </a:lstStyle>
          <a:p>
            <a:r>
              <a:rPr dirty="0"/>
              <a:t>Contents</a:t>
            </a:r>
          </a:p>
        </p:txBody>
      </p:sp>
      <p:sp>
        <p:nvSpPr>
          <p:cNvPr id="118" name="텍스트 개체 틀 2"/>
          <p:cNvSpPr txBox="1">
            <a:spLocks noGrp="1"/>
          </p:cNvSpPr>
          <p:nvPr>
            <p:ph type="body" idx="1"/>
          </p:nvPr>
        </p:nvSpPr>
        <p:spPr>
          <a:xfrm>
            <a:off x="1374225" y="1904999"/>
            <a:ext cx="9693166" cy="402431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  <a:defRPr sz="4000" b="1"/>
            </a:pPr>
            <a:r>
              <a:rPr dirty="0"/>
              <a:t>Schedule </a:t>
            </a:r>
            <a:r>
              <a:rPr sz="3500" dirty="0"/>
              <a:t>&amp;</a:t>
            </a:r>
            <a:r>
              <a:rPr dirty="0"/>
              <a:t> Progress </a:t>
            </a:r>
          </a:p>
          <a:p>
            <a:pPr marL="0" indent="0">
              <a:buNone/>
              <a:defRPr sz="4000" b="1"/>
            </a:pPr>
            <a:r>
              <a:rPr dirty="0"/>
              <a:t>Problems </a:t>
            </a:r>
            <a:r>
              <a:rPr sz="3500" dirty="0"/>
              <a:t>&amp;</a:t>
            </a:r>
            <a:r>
              <a:rPr dirty="0"/>
              <a:t> Solutions</a:t>
            </a:r>
          </a:p>
          <a:p>
            <a:pPr marL="0" indent="0">
              <a:buNone/>
              <a:defRPr sz="4000" b="1"/>
            </a:pPr>
            <a:r>
              <a:rPr dirty="0"/>
              <a:t>Plans</a:t>
            </a:r>
          </a:p>
          <a:p>
            <a:pPr marL="0" indent="0">
              <a:buNone/>
              <a:defRPr sz="4000" b="1"/>
            </a:pPr>
            <a:r>
              <a:rPr dirty="0"/>
              <a:t>Q</a:t>
            </a:r>
            <a:r>
              <a:rPr sz="2500" dirty="0"/>
              <a:t>&amp;</a:t>
            </a:r>
            <a:r>
              <a:rPr dirty="0"/>
              <a:t>A</a:t>
            </a:r>
          </a:p>
        </p:txBody>
      </p:sp>
      <p:pic>
        <p:nvPicPr>
          <p:cNvPr id="6" name="그림 5" descr="그림 4">
            <a:extLst>
              <a:ext uri="{FF2B5EF4-FFF2-40B4-BE49-F238E27FC236}">
                <a16:creationId xmlns:a16="http://schemas.microsoft.com/office/drawing/2014/main" id="{D203591F-1267-2B4F-B289-3CE9DCD800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62662" y="1904999"/>
            <a:ext cx="611561" cy="606973"/>
          </a:xfrm>
          <a:prstGeom prst="rect">
            <a:avLst/>
          </a:prstGeom>
          <a:ln w="12700">
            <a:miter lim="400000"/>
          </a:ln>
        </p:spPr>
      </p:pic>
      <p:pic>
        <p:nvPicPr>
          <p:cNvPr id="7" name="그림 6" descr="그림 4">
            <a:extLst>
              <a:ext uri="{FF2B5EF4-FFF2-40B4-BE49-F238E27FC236}">
                <a16:creationId xmlns:a16="http://schemas.microsoft.com/office/drawing/2014/main" id="{ACC30604-0E12-8E42-9684-775CDEA745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73170" y="2564522"/>
            <a:ext cx="611561" cy="606973"/>
          </a:xfrm>
          <a:prstGeom prst="rect">
            <a:avLst/>
          </a:prstGeom>
          <a:ln w="12700">
            <a:miter lim="400000"/>
          </a:ln>
        </p:spPr>
      </p:pic>
      <p:pic>
        <p:nvPicPr>
          <p:cNvPr id="8" name="그림 7" descr="그림 4">
            <a:extLst>
              <a:ext uri="{FF2B5EF4-FFF2-40B4-BE49-F238E27FC236}">
                <a16:creationId xmlns:a16="http://schemas.microsoft.com/office/drawing/2014/main" id="{DBC258B2-9C31-834D-B6D3-E2D4322751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73170" y="3245005"/>
            <a:ext cx="611561" cy="606973"/>
          </a:xfrm>
          <a:prstGeom prst="rect">
            <a:avLst/>
          </a:prstGeom>
          <a:ln w="12700">
            <a:miter lim="400000"/>
          </a:ln>
        </p:spPr>
      </p:pic>
      <p:pic>
        <p:nvPicPr>
          <p:cNvPr id="9" name="그림 8" descr="그림 4">
            <a:extLst>
              <a:ext uri="{FF2B5EF4-FFF2-40B4-BE49-F238E27FC236}">
                <a16:creationId xmlns:a16="http://schemas.microsoft.com/office/drawing/2014/main" id="{F4143009-324E-5E41-83D8-EEE73629DD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73170" y="3925488"/>
            <a:ext cx="611561" cy="60697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제목 1"/>
          <p:cNvSpPr txBox="1">
            <a:spLocks noGrp="1"/>
          </p:cNvSpPr>
          <p:nvPr>
            <p:ph type="title"/>
          </p:nvPr>
        </p:nvSpPr>
        <p:spPr>
          <a:xfrm>
            <a:off x="0" y="2621246"/>
            <a:ext cx="12192000" cy="1325567"/>
          </a:xfrm>
          <a:prstGeom prst="rect">
            <a:avLst/>
          </a:prstGeom>
        </p:spPr>
        <p:txBody>
          <a:bodyPr/>
          <a:lstStyle>
            <a:lvl1pPr algn="ctr">
              <a:defRPr sz="5500" b="1"/>
            </a:lvl1pPr>
          </a:lstStyle>
          <a:p>
            <a:r>
              <a:t>2. PROBLEMS &amp; SOLUTION</a:t>
            </a:r>
          </a:p>
        </p:txBody>
      </p:sp>
      <p:pic>
        <p:nvPicPr>
          <p:cNvPr id="232" name="그림 7" descr="그림 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3632431" y="4546600"/>
            <a:ext cx="6223002" cy="23114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제목 1"/>
          <p:cNvSpPr txBox="1">
            <a:spLocks noGrp="1"/>
          </p:cNvSpPr>
          <p:nvPr>
            <p:ph type="title"/>
          </p:nvPr>
        </p:nvSpPr>
        <p:spPr>
          <a:xfrm>
            <a:off x="0" y="180109"/>
            <a:ext cx="12192000" cy="872890"/>
          </a:xfrm>
          <a:prstGeom prst="rect">
            <a:avLst/>
          </a:prstGeom>
        </p:spPr>
        <p:txBody>
          <a:bodyPr/>
          <a:lstStyle>
            <a:lvl1pPr algn="ctr">
              <a:defRPr sz="4500" b="1"/>
            </a:lvl1pPr>
          </a:lstStyle>
          <a:p>
            <a:r>
              <a:t>PROBLEMS &amp; SOLUTIONS</a:t>
            </a:r>
          </a:p>
        </p:txBody>
      </p:sp>
      <p:sp>
        <p:nvSpPr>
          <p:cNvPr id="235" name="직사각형 4"/>
          <p:cNvSpPr txBox="1"/>
          <p:nvPr/>
        </p:nvSpPr>
        <p:spPr>
          <a:xfrm>
            <a:off x="410985" y="1052999"/>
            <a:ext cx="11382802" cy="980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defTabSz="457200">
              <a:defRPr sz="3500" b="1">
                <a:latin typeface="+mj-lt"/>
                <a:ea typeface="+mj-ea"/>
                <a:cs typeface="+mj-cs"/>
                <a:sym typeface="맑은 고딕"/>
              </a:defRPr>
            </a:pPr>
            <a:r>
              <a:t>Problem 1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457200">
              <a:defRPr sz="2300" b="1">
                <a:latin typeface="+mj-lt"/>
                <a:ea typeface="+mj-ea"/>
                <a:cs typeface="+mj-cs"/>
                <a:sym typeface="맑은 고딕"/>
              </a:defRPr>
            </a:pPr>
            <a:r>
              <a:t>When we upload a image in MongoDB as a column, We had some Problem...</a:t>
            </a:r>
          </a:p>
        </p:txBody>
      </p:sp>
      <p:grpSp>
        <p:nvGrpSpPr>
          <p:cNvPr id="238" name="그룹 16"/>
          <p:cNvGrpSpPr/>
          <p:nvPr/>
        </p:nvGrpSpPr>
        <p:grpSpPr>
          <a:xfrm>
            <a:off x="10907059" y="5625548"/>
            <a:ext cx="1284947" cy="1275311"/>
            <a:chOff x="0" y="0"/>
            <a:chExt cx="1284945" cy="1275309"/>
          </a:xfrm>
        </p:grpSpPr>
        <p:pic>
          <p:nvPicPr>
            <p:cNvPr id="236" name="그림 13" descr="그림 13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284947" cy="127531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37" name="텍스트상자 14"/>
            <p:cNvSpPr txBox="1"/>
            <p:nvPr/>
          </p:nvSpPr>
          <p:spPr>
            <a:xfrm>
              <a:off x="305230" y="505940"/>
              <a:ext cx="616079" cy="4724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3000">
                  <a:solidFill>
                    <a:srgbClr val="FFFFFF"/>
                  </a:solidFill>
                  <a:latin typeface="헤드라인A"/>
                  <a:ea typeface="헤드라인A"/>
                  <a:cs typeface="헤드라인A"/>
                  <a:sym typeface="헤드라인A"/>
                </a:defRPr>
              </a:lvl1pPr>
            </a:lstStyle>
            <a:p>
              <a:r>
                <a:t>14</a:t>
              </a:r>
            </a:p>
          </p:txBody>
        </p:sp>
      </p:grpSp>
      <p:pic>
        <p:nvPicPr>
          <p:cNvPr id="239" name="그림 37" descr="그림 37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251496" y="4957174"/>
            <a:ext cx="1017199" cy="1017199"/>
          </a:xfrm>
          <a:prstGeom prst="rect">
            <a:avLst/>
          </a:prstGeom>
          <a:ln w="12700">
            <a:miter lim="400000"/>
          </a:ln>
        </p:spPr>
      </p:pic>
      <p:pic>
        <p:nvPicPr>
          <p:cNvPr id="240" name="그림 58" descr="그림 58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932027" y="3510834"/>
            <a:ext cx="1440001" cy="1260003"/>
          </a:xfrm>
          <a:prstGeom prst="rect">
            <a:avLst/>
          </a:prstGeom>
          <a:ln w="12700">
            <a:miter lim="400000"/>
          </a:ln>
        </p:spPr>
      </p:pic>
      <p:sp>
        <p:nvSpPr>
          <p:cNvPr id="241" name="직사각형 59"/>
          <p:cNvSpPr txBox="1"/>
          <p:nvPr/>
        </p:nvSpPr>
        <p:spPr>
          <a:xfrm>
            <a:off x="1580236" y="4802718"/>
            <a:ext cx="2146577" cy="396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 defTabSz="457200">
              <a:defRPr sz="2000" b="1"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r>
              <a:t>Input Image</a:t>
            </a:r>
          </a:p>
        </p:txBody>
      </p:sp>
      <p:sp>
        <p:nvSpPr>
          <p:cNvPr id="242" name="오른쪽 화살표[R] 61"/>
          <p:cNvSpPr/>
          <p:nvPr/>
        </p:nvSpPr>
        <p:spPr>
          <a:xfrm>
            <a:off x="4694480" y="3774008"/>
            <a:ext cx="909578" cy="733655"/>
          </a:xfrm>
          <a:prstGeom prst="rightArrow">
            <a:avLst>
              <a:gd name="adj1" fmla="val 50000"/>
              <a:gd name="adj2" fmla="val 61073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j-lt"/>
                <a:ea typeface="+mj-ea"/>
                <a:cs typeface="+mj-cs"/>
                <a:sym typeface="맑은 고딕"/>
              </a:defRPr>
            </a:pPr>
            <a:endParaRPr/>
          </a:p>
        </p:txBody>
      </p:sp>
      <p:pic>
        <p:nvPicPr>
          <p:cNvPr id="243" name="그림 5" descr="그림 5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933603" y="4449528"/>
            <a:ext cx="1734336" cy="2032488"/>
          </a:xfrm>
          <a:prstGeom prst="rect">
            <a:avLst/>
          </a:prstGeom>
          <a:ln w="12700">
            <a:miter lim="400000"/>
          </a:ln>
        </p:spPr>
      </p:pic>
      <p:pic>
        <p:nvPicPr>
          <p:cNvPr id="244" name="그림 7" descr="그림 7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6102386" y="2217820"/>
            <a:ext cx="4580043" cy="221452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제목 1"/>
          <p:cNvSpPr txBox="1">
            <a:spLocks noGrp="1"/>
          </p:cNvSpPr>
          <p:nvPr>
            <p:ph type="title"/>
          </p:nvPr>
        </p:nvSpPr>
        <p:spPr>
          <a:xfrm>
            <a:off x="0" y="180109"/>
            <a:ext cx="12192000" cy="872890"/>
          </a:xfrm>
          <a:prstGeom prst="rect">
            <a:avLst/>
          </a:prstGeom>
        </p:spPr>
        <p:txBody>
          <a:bodyPr/>
          <a:lstStyle>
            <a:lvl1pPr algn="ctr">
              <a:defRPr sz="4500" b="1"/>
            </a:lvl1pPr>
          </a:lstStyle>
          <a:p>
            <a:r>
              <a:t>PROBLEMS &amp; SOLUTIONS</a:t>
            </a:r>
          </a:p>
        </p:txBody>
      </p:sp>
      <p:sp>
        <p:nvSpPr>
          <p:cNvPr id="249" name="직사각형 4"/>
          <p:cNvSpPr txBox="1"/>
          <p:nvPr/>
        </p:nvSpPr>
        <p:spPr>
          <a:xfrm>
            <a:off x="410988" y="1052999"/>
            <a:ext cx="11781012" cy="942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defTabSz="457200">
              <a:defRPr sz="3500" b="1">
                <a:latin typeface="+mj-lt"/>
                <a:ea typeface="+mj-ea"/>
                <a:cs typeface="+mj-cs"/>
                <a:sym typeface="맑은 고딕"/>
              </a:defRPr>
            </a:pPr>
            <a:r>
              <a:t>Solution 1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 defTabSz="457200">
              <a:defRPr sz="2100" b="1">
                <a:latin typeface="+mj-lt"/>
                <a:ea typeface="+mj-ea"/>
                <a:cs typeface="+mj-cs"/>
                <a:sym typeface="맑은 고딕"/>
              </a:defRPr>
            </a:pPr>
            <a:r>
              <a:t>We Save it at the local path of the server so that we can later also use it in a </a:t>
            </a:r>
            <a:r>
              <a:rPr sz="2000"/>
              <a:t>python code.</a:t>
            </a:r>
          </a:p>
        </p:txBody>
      </p:sp>
      <p:grpSp>
        <p:nvGrpSpPr>
          <p:cNvPr id="252" name="그룹 16"/>
          <p:cNvGrpSpPr/>
          <p:nvPr/>
        </p:nvGrpSpPr>
        <p:grpSpPr>
          <a:xfrm>
            <a:off x="10907059" y="5625548"/>
            <a:ext cx="1284947" cy="1275311"/>
            <a:chOff x="0" y="0"/>
            <a:chExt cx="1284945" cy="1275309"/>
          </a:xfrm>
        </p:grpSpPr>
        <p:pic>
          <p:nvPicPr>
            <p:cNvPr id="250" name="그림 13" descr="그림 13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284947" cy="127531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51" name="텍스트상자 14"/>
            <p:cNvSpPr txBox="1"/>
            <p:nvPr/>
          </p:nvSpPr>
          <p:spPr>
            <a:xfrm>
              <a:off x="311124" y="505940"/>
              <a:ext cx="549275" cy="4724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3000">
                  <a:solidFill>
                    <a:srgbClr val="FFFFFF"/>
                  </a:solidFill>
                  <a:latin typeface="헤드라인A"/>
                  <a:ea typeface="헤드라인A"/>
                  <a:cs typeface="헤드라인A"/>
                  <a:sym typeface="헤드라인A"/>
                </a:defRPr>
              </a:lvl1pPr>
            </a:lstStyle>
            <a:p>
              <a:r>
                <a:t>15</a:t>
              </a:r>
            </a:p>
          </p:txBody>
        </p:sp>
      </p:grpSp>
      <p:pic>
        <p:nvPicPr>
          <p:cNvPr id="253" name="그림 20" descr="그림 20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932027" y="3510834"/>
            <a:ext cx="1440001" cy="1260003"/>
          </a:xfrm>
          <a:prstGeom prst="rect">
            <a:avLst/>
          </a:prstGeom>
          <a:ln w="12700">
            <a:miter lim="400000"/>
          </a:ln>
        </p:spPr>
      </p:pic>
      <p:sp>
        <p:nvSpPr>
          <p:cNvPr id="254" name="직사각형 21"/>
          <p:cNvSpPr txBox="1"/>
          <p:nvPr/>
        </p:nvSpPr>
        <p:spPr>
          <a:xfrm>
            <a:off x="1580236" y="4802718"/>
            <a:ext cx="2146577" cy="396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 defTabSz="457200">
              <a:defRPr sz="2000" b="1"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r>
              <a:t>Input Image</a:t>
            </a:r>
          </a:p>
        </p:txBody>
      </p:sp>
      <p:sp>
        <p:nvSpPr>
          <p:cNvPr id="255" name="오른쪽 화살표[R] 22"/>
          <p:cNvSpPr/>
          <p:nvPr/>
        </p:nvSpPr>
        <p:spPr>
          <a:xfrm>
            <a:off x="4694480" y="3774008"/>
            <a:ext cx="909578" cy="733655"/>
          </a:xfrm>
          <a:prstGeom prst="rightArrow">
            <a:avLst>
              <a:gd name="adj1" fmla="val 50000"/>
              <a:gd name="adj2" fmla="val 61073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j-lt"/>
                <a:ea typeface="+mj-ea"/>
                <a:cs typeface="+mj-cs"/>
                <a:sym typeface="맑은 고딕"/>
              </a:defRPr>
            </a:pPr>
            <a:endParaRPr/>
          </a:p>
        </p:txBody>
      </p:sp>
      <p:pic>
        <p:nvPicPr>
          <p:cNvPr id="256" name="그림 23" descr="그림 23"/>
          <p:cNvPicPr>
            <a:picLocks noChangeAspect="1"/>
          </p:cNvPicPr>
          <p:nvPr/>
        </p:nvPicPr>
        <p:blipFill>
          <a:blip r:embed="rId5">
            <a:extLst/>
          </a:blip>
          <a:srcRect t="20472" r="65660" b="10869"/>
          <a:stretch>
            <a:fillRect/>
          </a:stretch>
        </p:blipFill>
        <p:spPr>
          <a:xfrm>
            <a:off x="6769699" y="2926299"/>
            <a:ext cx="3549713" cy="2989916"/>
          </a:xfrm>
          <a:prstGeom prst="rect">
            <a:avLst/>
          </a:prstGeom>
          <a:ln w="38100">
            <a:solidFill>
              <a:srgbClr val="000000"/>
            </a:solidFill>
          </a:ln>
        </p:spPr>
      </p:pic>
      <p:sp>
        <p:nvSpPr>
          <p:cNvPr id="257" name="직사각형 25"/>
          <p:cNvSpPr/>
          <p:nvPr/>
        </p:nvSpPr>
        <p:spPr>
          <a:xfrm>
            <a:off x="6732357" y="2926300"/>
            <a:ext cx="3587056" cy="3113665"/>
          </a:xfrm>
          <a:prstGeom prst="rect">
            <a:avLst/>
          </a:prstGeom>
          <a:ln w="50800">
            <a:solidFill>
              <a:srgbClr val="F6A317"/>
            </a:solidFill>
          </a:ln>
        </p:spPr>
        <p:txBody>
          <a:bodyPr lIns="45718" tIns="45718" rIns="45718" bIns="45718" anchor="ctr"/>
          <a:lstStyle/>
          <a:p>
            <a:endParaRPr/>
          </a:p>
        </p:txBody>
      </p:sp>
      <p:pic>
        <p:nvPicPr>
          <p:cNvPr id="258" name="그림 26" descr="그림 26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707384" y="463835"/>
            <a:ext cx="3612028" cy="361202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제목 1"/>
          <p:cNvSpPr txBox="1">
            <a:spLocks noGrp="1"/>
          </p:cNvSpPr>
          <p:nvPr>
            <p:ph type="title"/>
          </p:nvPr>
        </p:nvSpPr>
        <p:spPr>
          <a:xfrm>
            <a:off x="0" y="2621248"/>
            <a:ext cx="12192000" cy="1325564"/>
          </a:xfrm>
          <a:prstGeom prst="rect">
            <a:avLst/>
          </a:prstGeom>
        </p:spPr>
        <p:txBody>
          <a:bodyPr/>
          <a:lstStyle>
            <a:lvl1pPr algn="ctr">
              <a:defRPr sz="5500" b="1"/>
            </a:lvl1pPr>
          </a:lstStyle>
          <a:p>
            <a:r>
              <a:t>3. PLANS</a:t>
            </a:r>
          </a:p>
        </p:txBody>
      </p:sp>
      <p:pic>
        <p:nvPicPr>
          <p:cNvPr id="263" name="그림 3" descr="그림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16200000">
            <a:off x="5982787" y="5602763"/>
            <a:ext cx="9190730" cy="322769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제목 1"/>
          <p:cNvSpPr txBox="1">
            <a:spLocks noGrp="1"/>
          </p:cNvSpPr>
          <p:nvPr>
            <p:ph type="title"/>
          </p:nvPr>
        </p:nvSpPr>
        <p:spPr>
          <a:xfrm>
            <a:off x="0" y="180106"/>
            <a:ext cx="12192000" cy="646697"/>
          </a:xfrm>
          <a:prstGeom prst="rect">
            <a:avLst/>
          </a:prstGeom>
        </p:spPr>
        <p:txBody>
          <a:bodyPr/>
          <a:lstStyle>
            <a:lvl1pPr algn="ctr">
              <a:defRPr sz="3500" b="1"/>
            </a:lvl1pPr>
          </a:lstStyle>
          <a:p>
            <a:r>
              <a:rPr dirty="0"/>
              <a:t>PLANS for next week</a:t>
            </a:r>
          </a:p>
        </p:txBody>
      </p:sp>
      <p:graphicFrame>
        <p:nvGraphicFramePr>
          <p:cNvPr id="266" name="표 2"/>
          <p:cNvGraphicFramePr/>
          <p:nvPr>
            <p:extLst>
              <p:ext uri="{D42A27DB-BD31-4B8C-83A1-F6EECF244321}">
                <p14:modId xmlns:p14="http://schemas.microsoft.com/office/powerpoint/2010/main" val="4001668123"/>
              </p:ext>
            </p:extLst>
          </p:nvPr>
        </p:nvGraphicFramePr>
        <p:xfrm>
          <a:off x="0" y="2440589"/>
          <a:ext cx="12191999" cy="2011681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40149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770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11681"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sz="3000" b="1" dirty="0">
                          <a:sym typeface="Helvetica"/>
                        </a:rPr>
                        <a:t>Week 1</a:t>
                      </a:r>
                      <a:r>
                        <a:rPr lang="en-US" altLang="ko-KR" sz="3000" b="1" dirty="0">
                          <a:sym typeface="Helvetica"/>
                        </a:rPr>
                        <a:t>4</a:t>
                      </a:r>
                      <a:endParaRPr sz="3000" b="1" dirty="0">
                        <a:sym typeface="Helvetica"/>
                      </a:endParaRPr>
                    </a:p>
                  </a:txBody>
                  <a:tcPr marL="84666" marR="84666" marT="84666" marB="84666" anchor="ctr" horzOverflow="overflow">
                    <a:solidFill>
                      <a:srgbClr val="F3F3E6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2300" b="1">
                          <a:sym typeface="Helvetica"/>
                        </a:defRPr>
                      </a:pPr>
                      <a:r>
                        <a:rPr lang="en-US" sz="4000" dirty="0">
                          <a:solidFill>
                            <a:srgbClr val="C00000"/>
                          </a:solidFill>
                        </a:rPr>
                        <a:t>Final Demonstration</a:t>
                      </a:r>
                      <a:endParaRPr sz="4000" dirty="0">
                        <a:solidFill>
                          <a:srgbClr val="C00000"/>
                        </a:solidFill>
                      </a:endParaRPr>
                    </a:p>
                  </a:txBody>
                  <a:tcPr marL="84666" marR="84666" marT="84666" marB="84666" anchor="ctr" horzOverflow="overflow">
                    <a:solidFill>
                      <a:srgbClr val="F3F3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269" name="그룹 3"/>
          <p:cNvGrpSpPr/>
          <p:nvPr/>
        </p:nvGrpSpPr>
        <p:grpSpPr>
          <a:xfrm>
            <a:off x="10907059" y="5625548"/>
            <a:ext cx="1284947" cy="1275311"/>
            <a:chOff x="0" y="0"/>
            <a:chExt cx="1284945" cy="1275309"/>
          </a:xfrm>
        </p:grpSpPr>
        <p:pic>
          <p:nvPicPr>
            <p:cNvPr id="267" name="그림 4" descr="그림 4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284947" cy="127531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68" name="텍스트상자 5"/>
            <p:cNvSpPr txBox="1"/>
            <p:nvPr/>
          </p:nvSpPr>
          <p:spPr>
            <a:xfrm>
              <a:off x="398212" y="513772"/>
              <a:ext cx="488519" cy="4724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3000">
                  <a:solidFill>
                    <a:srgbClr val="FFFFFF"/>
                  </a:solidFill>
                  <a:latin typeface="헤드라인A"/>
                  <a:ea typeface="헤드라인A"/>
                  <a:cs typeface="헤드라인A"/>
                  <a:sym typeface="헤드라인A"/>
                </a:defRPr>
              </a:lvl1pPr>
            </a:lstStyle>
            <a:p>
              <a:r>
                <a:t>17</a:t>
              </a:r>
            </a:p>
          </p:txBody>
        </p:sp>
      </p:grp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제목 1"/>
          <p:cNvSpPr txBox="1">
            <a:spLocks noGrp="1"/>
          </p:cNvSpPr>
          <p:nvPr>
            <p:ph type="title"/>
          </p:nvPr>
        </p:nvSpPr>
        <p:spPr>
          <a:xfrm>
            <a:off x="0" y="2621248"/>
            <a:ext cx="12192000" cy="1325564"/>
          </a:xfrm>
          <a:prstGeom prst="rect">
            <a:avLst/>
          </a:prstGeom>
        </p:spPr>
        <p:txBody>
          <a:bodyPr/>
          <a:lstStyle/>
          <a:p>
            <a:pPr algn="ctr" defTabSz="740662">
              <a:defRPr sz="8100" b="1"/>
            </a:pPr>
            <a:r>
              <a:t>Q</a:t>
            </a:r>
            <a:r>
              <a:rPr sz="4800"/>
              <a:t>&amp;</a:t>
            </a:r>
            <a:r>
              <a:t>A</a:t>
            </a:r>
          </a:p>
        </p:txBody>
      </p:sp>
      <p:pic>
        <p:nvPicPr>
          <p:cNvPr id="274" name="그림 4" descr="그림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86063" y="3454400"/>
            <a:ext cx="3073401" cy="340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제목 1"/>
          <p:cNvSpPr txBox="1">
            <a:spLocks noGrp="1"/>
          </p:cNvSpPr>
          <p:nvPr>
            <p:ph type="title"/>
          </p:nvPr>
        </p:nvSpPr>
        <p:spPr>
          <a:xfrm>
            <a:off x="0" y="2621246"/>
            <a:ext cx="12192000" cy="1325567"/>
          </a:xfrm>
          <a:prstGeom prst="rect">
            <a:avLst/>
          </a:prstGeom>
        </p:spPr>
        <p:txBody>
          <a:bodyPr/>
          <a:lstStyle>
            <a:lvl1pPr algn="ctr" defTabSz="740662">
              <a:defRPr sz="8100" b="1"/>
            </a:lvl1pPr>
          </a:lstStyle>
          <a:p>
            <a:r>
              <a:t>Thank you!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제목 1"/>
          <p:cNvSpPr txBox="1">
            <a:spLocks noGrp="1"/>
          </p:cNvSpPr>
          <p:nvPr>
            <p:ph type="title"/>
          </p:nvPr>
        </p:nvSpPr>
        <p:spPr>
          <a:xfrm>
            <a:off x="0" y="2621246"/>
            <a:ext cx="12192000" cy="1325567"/>
          </a:xfrm>
          <a:prstGeom prst="rect">
            <a:avLst/>
          </a:prstGeom>
        </p:spPr>
        <p:txBody>
          <a:bodyPr/>
          <a:lstStyle>
            <a:lvl1pPr algn="ctr">
              <a:defRPr sz="5500" b="1"/>
            </a:lvl1pPr>
          </a:lstStyle>
          <a:p>
            <a:r>
              <a:t>1. SCHEDULE &amp; PROGRESS</a:t>
            </a:r>
          </a:p>
        </p:txBody>
      </p:sp>
      <p:pic>
        <p:nvPicPr>
          <p:cNvPr id="121" name="그림 7" descr="그림 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3632431" y="4546600"/>
            <a:ext cx="6223002" cy="23114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3" name="표 18"/>
          <p:cNvGraphicFramePr/>
          <p:nvPr>
            <p:extLst>
              <p:ext uri="{D42A27DB-BD31-4B8C-83A1-F6EECF244321}">
                <p14:modId xmlns:p14="http://schemas.microsoft.com/office/powerpoint/2010/main" val="1055007903"/>
              </p:ext>
            </p:extLst>
          </p:nvPr>
        </p:nvGraphicFramePr>
        <p:xfrm>
          <a:off x="0" y="1"/>
          <a:ext cx="9050232" cy="6858000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19459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09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833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28668"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sz="1500" b="1">
                          <a:sym typeface="Helvetica"/>
                        </a:rPr>
                        <a:t>Week</a:t>
                      </a:r>
                    </a:p>
                  </a:txBody>
                  <a:tcPr marL="84666" marR="84666" marT="84666" marB="84666" anchor="ctr" horzOverflow="overflow">
                    <a:lnR w="12700">
                      <a:solidFill>
                        <a:srgbClr val="000000"/>
                      </a:solidFill>
                    </a:lnR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500" b="1">
                          <a:sym typeface="Helvetica"/>
                        </a:defRPr>
                      </a:pPr>
                      <a:endParaRPr/>
                    </a:p>
                  </a:txBody>
                  <a:tcPr marL="84666" marR="84666" marT="84666" marB="84666" anchor="ctr" horzOverflow="overflow">
                    <a:lnL w="12700">
                      <a:solidFill>
                        <a:srgbClr val="000000"/>
                      </a:solidFill>
                    </a:ln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1500" b="1">
                          <a:sym typeface="Helvetica"/>
                        </a:rPr>
                        <a:t>To-Do (can be changed)</a:t>
                      </a:r>
                    </a:p>
                  </a:txBody>
                  <a:tcPr marL="84666" marR="84666" marT="84666" marB="84666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4315"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sz="1200" b="1">
                          <a:sym typeface="Helvetica"/>
                        </a:rPr>
                        <a:t>Week 9</a:t>
                      </a:r>
                    </a:p>
                  </a:txBody>
                  <a:tcPr marL="84666" marR="84666" marT="84666" marB="84666" anchor="ctr" horzOverflow="overflow">
                    <a:lnR w="12700">
                      <a:solidFill>
                        <a:srgbClr val="000000"/>
                      </a:solidFill>
                    </a:lnR>
                    <a:solidFill>
                      <a:srgbClr val="F9F9F1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b="1">
                          <a:sym typeface="Helvetica"/>
                        </a:defRPr>
                      </a:pPr>
                      <a:endParaRPr/>
                    </a:p>
                  </a:txBody>
                  <a:tcPr marL="84666" marR="84666" marT="84666" marB="84666" anchor="ctr" horzOverflow="overflow">
                    <a:lnL w="12700">
                      <a:solidFill>
                        <a:srgbClr val="000000"/>
                      </a:solidFill>
                    </a:lnL>
                    <a:solidFill>
                      <a:srgbClr val="F9F9F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500" b="1" dirty="0">
                          <a:sym typeface="Helvetica"/>
                        </a:rPr>
                        <a:t>Hold a meeting and make a Plan based on Midterm Demonstration.</a:t>
                      </a:r>
                    </a:p>
                  </a:txBody>
                  <a:tcPr marL="84666" marR="84666" marT="84666" marB="84666" anchor="ctr" horzOverflow="overflow">
                    <a:solidFill>
                      <a:srgbClr val="F9F9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44315"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sz="1200" b="1">
                          <a:sym typeface="Helvetica"/>
                        </a:rPr>
                        <a:t>Week 10</a:t>
                      </a:r>
                    </a:p>
                  </a:txBody>
                  <a:tcPr marL="84666" marR="84666" marT="84666" marB="84666" anchor="ctr" horzOverflow="overflow">
                    <a:lnR w="12700">
                      <a:solidFill>
                        <a:srgbClr val="000000"/>
                      </a:solidFill>
                    </a:lnR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b="1">
                          <a:sym typeface="Helvetica"/>
                        </a:defRPr>
                      </a:pPr>
                      <a:endParaRPr/>
                    </a:p>
                  </a:txBody>
                  <a:tcPr marL="84666" marR="84666" marT="84666" marB="84666" anchor="ctr" horzOverflow="overflow">
                    <a:lnL w="12700">
                      <a:solidFill>
                        <a:srgbClr val="000000"/>
                      </a:solidFill>
                    </a:lnL>
                  </a:tcPr>
                </a:tc>
                <a:tc>
                  <a:txBody>
                    <a:bodyPr/>
                    <a:lstStyle/>
                    <a:p>
                      <a:pPr algn="l">
                        <a:defRPr b="1">
                          <a:sym typeface="Helvetica"/>
                        </a:defRPr>
                      </a:pPr>
                      <a:r>
                        <a:rPr dirty="0"/>
                        <a:t>Android : Image Upload Function.</a:t>
                      </a:r>
                    </a:p>
                    <a:p>
                      <a:pPr algn="l">
                        <a:defRPr b="1">
                          <a:sym typeface="Helvetica"/>
                        </a:defRPr>
                      </a:pPr>
                      <a:r>
                        <a:rPr dirty="0"/>
                        <a:t>Server : Add a image data column in database and link with python code.</a:t>
                      </a:r>
                    </a:p>
                    <a:p>
                      <a:pPr algn="l">
                        <a:defRPr b="1">
                          <a:sym typeface="Helvetica"/>
                        </a:defRPr>
                      </a:pPr>
                      <a:r>
                        <a:rPr dirty="0"/>
                        <a:t>Python : Link to the server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2470"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sz="1200" b="1">
                          <a:sym typeface="Helvetica"/>
                        </a:rPr>
                        <a:t>Week 11</a:t>
                      </a:r>
                    </a:p>
                  </a:txBody>
                  <a:tcPr marL="84666" marR="84666" marT="84666" marB="84666" anchor="ctr" horzOverflow="overflow">
                    <a:lnR w="12700">
                      <a:solidFill>
                        <a:srgbClr val="000000"/>
                      </a:solidFill>
                    </a:lnR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b="1">
                          <a:sym typeface="Helvetica"/>
                        </a:defRPr>
                      </a:pPr>
                      <a:endParaRPr/>
                    </a:p>
                  </a:txBody>
                  <a:tcPr marL="84666" marR="84666" marT="84666" marB="84666" anchor="ctr" horzOverflow="overflow">
                    <a:lnL w="12700">
                      <a:solidFill>
                        <a:srgbClr val="000000"/>
                      </a:solidFill>
                    </a:lnL>
                  </a:tcPr>
                </a:tc>
                <a:tc>
                  <a:txBody>
                    <a:bodyPr/>
                    <a:lstStyle/>
                    <a:p>
                      <a:pPr algn="l">
                        <a:defRPr b="1">
                          <a:sym typeface="Helvetica"/>
                        </a:defRPr>
                      </a:pPr>
                      <a:r>
                        <a:rPr dirty="0"/>
                        <a:t>Android : E-mail Certification function.</a:t>
                      </a:r>
                    </a:p>
                    <a:p>
                      <a:pPr algn="l">
                        <a:defRPr b="1">
                          <a:sym typeface="Helvetica"/>
                        </a:defRPr>
                      </a:pPr>
                      <a:r>
                        <a:rPr dirty="0"/>
                        <a:t>Server : link to python code completely and buy a server.</a:t>
                      </a:r>
                    </a:p>
                    <a:p>
                      <a:pPr algn="l">
                        <a:defRPr b="1">
                          <a:sym typeface="Helvetica"/>
                        </a:defRPr>
                      </a:pPr>
                      <a:r>
                        <a:rPr dirty="0"/>
                        <a:t>Python : Find the way to save the feature template in database.</a:t>
                      </a:r>
                    </a:p>
                  </a:txBody>
                  <a:tcPr marL="84666" marR="84666" marT="84666" marB="84666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02936"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sz="1200" b="1" dirty="0">
                          <a:sym typeface="Helvetica"/>
                        </a:rPr>
                        <a:t>Week 12</a:t>
                      </a:r>
                    </a:p>
                  </a:txBody>
                  <a:tcPr marL="84666" marR="84666" marT="84666" marB="84666" anchor="ctr" horzOverflow="overflow">
                    <a:lnR w="12700">
                      <a:solidFill>
                        <a:srgbClr val="000000"/>
                      </a:solidFill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b="1">
                          <a:sym typeface="Helvetica"/>
                        </a:defRPr>
                      </a:pPr>
                      <a:endParaRPr dirty="0"/>
                    </a:p>
                  </a:txBody>
                  <a:tcPr marL="84666" marR="84666" marT="84666" marB="84666" anchor="ctr" horzOverflow="overflow">
                    <a:lnL w="12700">
                      <a:solidFill>
                        <a:srgbClr val="000000"/>
                      </a:solidFill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b="1">
                          <a:sym typeface="Helvetica"/>
                        </a:defRPr>
                      </a:pPr>
                      <a:r>
                        <a:rPr dirty="0"/>
                        <a:t>Android : Complete the detail function. (Edit Profile, etc...)</a:t>
                      </a:r>
                    </a:p>
                    <a:p>
                      <a:pPr algn="l">
                        <a:defRPr b="1">
                          <a:sym typeface="Helvetica"/>
                        </a:defRPr>
                      </a:pPr>
                      <a:r>
                        <a:rPr dirty="0"/>
                        <a:t>Server :  Divide the mode of the function in server.</a:t>
                      </a:r>
                    </a:p>
                    <a:p>
                      <a:pPr algn="l">
                        <a:defRPr b="1">
                          <a:sym typeface="Helvetica"/>
                        </a:defRPr>
                      </a:pPr>
                      <a:r>
                        <a:rPr dirty="0"/>
                        <a:t>Python : Code refactoring and enhance the performance.</a:t>
                      </a:r>
                    </a:p>
                  </a:txBody>
                  <a:tcPr marL="84666" marR="84666" marT="84666" marB="84666" anchor="ctr" horzOverflow="overflow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32470"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sz="1200" b="1" dirty="0">
                          <a:sym typeface="Helvetica"/>
                        </a:rPr>
                        <a:t>Week 13</a:t>
                      </a:r>
                    </a:p>
                  </a:txBody>
                  <a:tcPr marL="84666" marR="84666" marT="84666" marB="84666" anchor="ctr" horzOverflow="overflow">
                    <a:lnR w="12700">
                      <a:solidFill>
                        <a:srgbClr val="000000"/>
                      </a:solidFill>
                    </a:lnR>
                    <a:solidFill>
                      <a:srgbClr val="F3F3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b="1">
                          <a:sym typeface="Helvetica"/>
                        </a:defRPr>
                      </a:pPr>
                      <a:endParaRPr/>
                    </a:p>
                  </a:txBody>
                  <a:tcPr marL="84666" marR="84666" marT="84666" marB="84666" anchor="ctr" horzOverflow="overflow">
                    <a:lnL w="12700">
                      <a:solidFill>
                        <a:srgbClr val="000000"/>
                      </a:solidFill>
                    </a:lnL>
                    <a:solidFill>
                      <a:srgbClr val="F3F3E6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b="1">
                          <a:sym typeface="Helvetica"/>
                        </a:defRPr>
                      </a:pPr>
                      <a:r>
                        <a:rPr dirty="0"/>
                        <a:t>Android : Release the Beta Version and unit testing by users.</a:t>
                      </a:r>
                      <a:br>
                        <a:rPr dirty="0"/>
                      </a:br>
                      <a:r>
                        <a:rPr dirty="0"/>
                        <a:t>Server : move the data to the database that we bought, and refactor.</a:t>
                      </a:r>
                    </a:p>
                    <a:p>
                      <a:pPr algn="l">
                        <a:defRPr b="1">
                          <a:sym typeface="Helvetica"/>
                        </a:defRPr>
                      </a:pPr>
                      <a:r>
                        <a:rPr dirty="0"/>
                        <a:t>Python : Code refactoring and enhance the performance.</a:t>
                      </a:r>
                    </a:p>
                  </a:txBody>
                  <a:tcPr marL="84666" marR="84666" marT="84666" marB="84666" anchor="ctr" horzOverflow="overflow">
                    <a:solidFill>
                      <a:srgbClr val="F3F3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32470"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sz="1400" b="1">
                          <a:solidFill>
                            <a:srgbClr val="C00000"/>
                          </a:solidFill>
                          <a:sym typeface="Helvetica"/>
                        </a:rPr>
                        <a:t>Week 14</a:t>
                      </a:r>
                    </a:p>
                  </a:txBody>
                  <a:tcPr marL="84666" marR="84666" marT="84666" marB="84666" anchor="ctr" horzOverflow="overflow">
                    <a:lnR w="12700">
                      <a:solidFill>
                        <a:srgbClr val="000000"/>
                      </a:solidFill>
                    </a:lnR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400" b="1">
                          <a:solidFill>
                            <a:srgbClr val="C00000"/>
                          </a:solidFill>
                          <a:sym typeface="Helvetica"/>
                        </a:defRPr>
                      </a:pPr>
                      <a:endParaRPr/>
                    </a:p>
                  </a:txBody>
                  <a:tcPr marL="84666" marR="84666" marT="84666" marB="84666" anchor="ctr" horzOverflow="overflow">
                    <a:lnL w="12700">
                      <a:solidFill>
                        <a:srgbClr val="000000"/>
                      </a:solidFill>
                    </a:ln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 b="1">
                          <a:solidFill>
                            <a:srgbClr val="C00000"/>
                          </a:solidFill>
                          <a:sym typeface="Helvetica"/>
                        </a:rPr>
                        <a:t>Final Demonstration</a:t>
                      </a:r>
                    </a:p>
                  </a:txBody>
                  <a:tcPr marL="84666" marR="84666" marT="84666" marB="84666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0178"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sz="1200" b="1">
                          <a:sym typeface="Helvetica"/>
                        </a:rPr>
                        <a:t>Week 15</a:t>
                      </a:r>
                    </a:p>
                  </a:txBody>
                  <a:tcPr marL="84666" marR="84666" marT="84666" marB="84666" anchor="ctr" horzOverflow="overflow">
                    <a:lnR w="12700">
                      <a:solidFill>
                        <a:srgbClr val="000000"/>
                      </a:solidFill>
                    </a:lnR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b="1">
                          <a:sym typeface="Helvetica"/>
                        </a:defRPr>
                      </a:pPr>
                      <a:endParaRPr/>
                    </a:p>
                  </a:txBody>
                  <a:tcPr marL="84666" marR="84666" marT="84666" marB="84666" anchor="ctr" horzOverflow="overflow">
                    <a:lnL w="12700">
                      <a:solidFill>
                        <a:srgbClr val="000000"/>
                      </a:solidFill>
                    </a:ln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1200" b="1">
                          <a:sym typeface="Helvetica"/>
                        </a:rPr>
                        <a:t>Report Submission</a:t>
                      </a:r>
                    </a:p>
                  </a:txBody>
                  <a:tcPr marL="84666" marR="84666" marT="84666" marB="84666" anchor="ctr" horzOverflow="overflow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20178"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sz="1200" b="1" dirty="0">
                          <a:sym typeface="Helvetica"/>
                        </a:rPr>
                        <a:t>Week 16</a:t>
                      </a:r>
                    </a:p>
                  </a:txBody>
                  <a:tcPr marL="84666" marR="84666" marT="84666" marB="84666" anchor="ctr" horzOverflow="overflow">
                    <a:lnR w="12700">
                      <a:solidFill>
                        <a:srgbClr val="000000"/>
                      </a:solidFill>
                    </a:lnR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b="1">
                          <a:sym typeface="Helvetica"/>
                        </a:defRPr>
                      </a:pPr>
                      <a:endParaRPr/>
                    </a:p>
                  </a:txBody>
                  <a:tcPr marL="84666" marR="84666" marT="84666" marB="84666" anchor="ctr" horzOverflow="overflow">
                    <a:lnL w="12700">
                      <a:solidFill>
                        <a:srgbClr val="000000"/>
                      </a:solidFill>
                    </a:ln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1200" b="1" dirty="0">
                          <a:sym typeface="Helvetica"/>
                        </a:rPr>
                        <a:t>Survey &amp; Final </a:t>
                      </a:r>
                      <a:r>
                        <a:rPr sz="1200" b="1" dirty="0" err="1">
                          <a:sym typeface="Helvetica"/>
                        </a:rPr>
                        <a:t>Arrangment</a:t>
                      </a:r>
                      <a:endParaRPr sz="1200" b="1" dirty="0">
                        <a:sym typeface="Helvetica"/>
                      </a:endParaRPr>
                    </a:p>
                  </a:txBody>
                  <a:tcPr marL="84666" marR="84666" marT="84666" marB="84666" anchor="ctr" horzOverflow="overflow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pSp>
        <p:nvGrpSpPr>
          <p:cNvPr id="126" name="그룹 16"/>
          <p:cNvGrpSpPr/>
          <p:nvPr/>
        </p:nvGrpSpPr>
        <p:grpSpPr>
          <a:xfrm>
            <a:off x="10907059" y="5625548"/>
            <a:ext cx="1284947" cy="1275311"/>
            <a:chOff x="0" y="0"/>
            <a:chExt cx="1284945" cy="1275309"/>
          </a:xfrm>
        </p:grpSpPr>
        <p:pic>
          <p:nvPicPr>
            <p:cNvPr id="124" name="그림 13" descr="그림 13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284947" cy="127531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25" name="텍스트상자 14"/>
            <p:cNvSpPr txBox="1"/>
            <p:nvPr/>
          </p:nvSpPr>
          <p:spPr>
            <a:xfrm>
              <a:off x="480636" y="480540"/>
              <a:ext cx="222073" cy="4724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3000">
                  <a:solidFill>
                    <a:srgbClr val="FFFFFF"/>
                  </a:solidFill>
                  <a:latin typeface="헤드라인A"/>
                  <a:ea typeface="헤드라인A"/>
                  <a:cs typeface="헤드라인A"/>
                  <a:sym typeface="헤드라인A"/>
                </a:defRPr>
              </a:lvl1pPr>
            </a:lstStyle>
            <a:p>
              <a:r>
                <a:t>4</a:t>
              </a:r>
            </a:p>
          </p:txBody>
        </p:sp>
      </p:grpSp>
      <p:sp>
        <p:nvSpPr>
          <p:cNvPr id="127" name="SCHEDULE"/>
          <p:cNvSpPr txBox="1">
            <a:spLocks noGrp="1"/>
          </p:cNvSpPr>
          <p:nvPr>
            <p:ph type="title"/>
          </p:nvPr>
        </p:nvSpPr>
        <p:spPr>
          <a:xfrm>
            <a:off x="9050232" y="1"/>
            <a:ext cx="3141770" cy="867903"/>
          </a:xfrm>
          <a:prstGeom prst="rect">
            <a:avLst/>
          </a:prstGeom>
        </p:spPr>
        <p:txBody>
          <a:bodyPr/>
          <a:lstStyle>
            <a:lvl1pPr algn="ctr" defTabSz="886966">
              <a:defRPr sz="4300" b="1"/>
            </a:lvl1pPr>
          </a:lstStyle>
          <a:p>
            <a:r>
              <a:t>SCHEDULE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" name="그룹 16"/>
          <p:cNvGrpSpPr/>
          <p:nvPr/>
        </p:nvGrpSpPr>
        <p:grpSpPr>
          <a:xfrm>
            <a:off x="10907059" y="5625548"/>
            <a:ext cx="1284947" cy="1275311"/>
            <a:chOff x="0" y="0"/>
            <a:chExt cx="1284945" cy="1275309"/>
          </a:xfrm>
        </p:grpSpPr>
        <p:pic>
          <p:nvPicPr>
            <p:cNvPr id="131" name="그림 13" descr="그림 13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1284947" cy="127531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32" name="텍스트상자 14"/>
            <p:cNvSpPr txBox="1"/>
            <p:nvPr/>
          </p:nvSpPr>
          <p:spPr>
            <a:xfrm>
              <a:off x="492107" y="505940"/>
              <a:ext cx="222073" cy="4724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3000">
                  <a:solidFill>
                    <a:srgbClr val="FFFFFF"/>
                  </a:solidFill>
                  <a:latin typeface="헤드라인A"/>
                  <a:ea typeface="헤드라인A"/>
                  <a:cs typeface="헤드라인A"/>
                  <a:sym typeface="헤드라인A"/>
                </a:defRPr>
              </a:lvl1pPr>
            </a:lstStyle>
            <a:p>
              <a:r>
                <a:rPr dirty="0"/>
                <a:t>5</a:t>
              </a:r>
            </a:p>
          </p:txBody>
        </p:sp>
      </p:grpSp>
      <p:sp>
        <p:nvSpPr>
          <p:cNvPr id="134" name="제목 1"/>
          <p:cNvSpPr txBox="1">
            <a:spLocks noGrp="1"/>
          </p:cNvSpPr>
          <p:nvPr>
            <p:ph type="title"/>
          </p:nvPr>
        </p:nvSpPr>
        <p:spPr>
          <a:xfrm>
            <a:off x="0" y="339662"/>
            <a:ext cx="12192000" cy="927653"/>
          </a:xfrm>
          <a:prstGeom prst="rect">
            <a:avLst/>
          </a:prstGeom>
        </p:spPr>
        <p:txBody>
          <a:bodyPr/>
          <a:lstStyle>
            <a:lvl1pPr algn="ctr">
              <a:defRPr sz="5000" b="1"/>
            </a:lvl1pPr>
          </a:lstStyle>
          <a:p>
            <a:r>
              <a:t>Role of this week</a:t>
            </a:r>
          </a:p>
        </p:txBody>
      </p:sp>
      <p:graphicFrame>
        <p:nvGraphicFramePr>
          <p:cNvPr id="135" name="표"/>
          <p:cNvGraphicFramePr/>
          <p:nvPr>
            <p:extLst>
              <p:ext uri="{D42A27DB-BD31-4B8C-83A1-F6EECF244321}">
                <p14:modId xmlns:p14="http://schemas.microsoft.com/office/powerpoint/2010/main" val="2103461246"/>
              </p:ext>
            </p:extLst>
          </p:nvPr>
        </p:nvGraphicFramePr>
        <p:xfrm>
          <a:off x="-22829" y="2451522"/>
          <a:ext cx="12191999" cy="1989816"/>
        </p:xfrm>
        <a:graphic>
          <a:graphicData uri="http://schemas.openxmlformats.org/drawingml/2006/table">
            <a:tbl>
              <a:tblPr>
                <a:solidFill>
                  <a:schemeClr val="bg1"/>
                </a:solidFill>
                <a:tableStyleId>{4C3C2611-4C71-4FC5-86AE-919BDF0F9419}</a:tableStyleId>
              </a:tblPr>
              <a:tblGrid>
                <a:gridCol w="2621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76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7288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989816"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sz="2800" b="1" dirty="0">
                          <a:sym typeface="Helvetica"/>
                        </a:rPr>
                        <a:t>Week 1</a:t>
                      </a:r>
                      <a:r>
                        <a:rPr lang="en-US" altLang="ko-KR" sz="2800" b="1" dirty="0">
                          <a:sym typeface="Helvetica"/>
                        </a:rPr>
                        <a:t>3</a:t>
                      </a:r>
                      <a:endParaRPr sz="2800" b="1" dirty="0">
                        <a:sym typeface="Helvetica"/>
                      </a:endParaRPr>
                    </a:p>
                  </a:txBody>
                  <a:tcPr marL="84666" marR="84666" marT="84666" marB="84666" anchor="ctr" horzOverflow="overflow">
                    <a:lnR w="12700">
                      <a:solidFill>
                        <a:srgbClr val="FFFFFF"/>
                      </a:solidFill>
                    </a:lnR>
                    <a:solidFill>
                      <a:srgbClr val="F3F3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b="1">
                          <a:sym typeface="Helvetica"/>
                        </a:defRPr>
                      </a:pPr>
                      <a:endParaRPr dirty="0"/>
                    </a:p>
                  </a:txBody>
                  <a:tcPr marL="84666" marR="84666" marT="84666" marB="84666" anchor="ctr" horzOverflow="overflow">
                    <a:lnL w="12700">
                      <a:solidFill>
                        <a:srgbClr val="FFFFFF"/>
                      </a:solidFill>
                    </a:lnL>
                    <a:lnR w="12700" cap="flat">
                      <a:noFill/>
                      <a:miter lim="400000"/>
                    </a:lnR>
                    <a:solidFill>
                      <a:srgbClr val="F3F3E6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900" b="1">
                          <a:sym typeface="Helvetica"/>
                        </a:defRPr>
                      </a:pPr>
                      <a:r>
                        <a:rPr dirty="0"/>
                        <a:t>Android : </a:t>
                      </a:r>
                      <a:r>
                        <a:rPr lang="en-US" dirty="0"/>
                        <a:t>Release a Beta Version and Unit testing by users.</a:t>
                      </a:r>
                      <a:endParaRPr dirty="0"/>
                    </a:p>
                    <a:p>
                      <a:pPr algn="l">
                        <a:defRPr sz="1900" b="1">
                          <a:sym typeface="Helvetica"/>
                        </a:defRPr>
                      </a:pPr>
                      <a:r>
                        <a:rPr dirty="0"/>
                        <a:t>Server :  </a:t>
                      </a:r>
                      <a:r>
                        <a:rPr lang="en-US" dirty="0"/>
                        <a:t>Move the data to database that we bought, and refactor.</a:t>
                      </a:r>
                    </a:p>
                    <a:p>
                      <a:pPr algn="l">
                        <a:defRPr sz="1900" b="1">
                          <a:sym typeface="Helvetica"/>
                        </a:defRPr>
                      </a:pPr>
                      <a:r>
                        <a:rPr lang="en-US" dirty="0"/>
                        <a:t>Python : Code refactoring and enhance the performance.</a:t>
                      </a:r>
                    </a:p>
                  </a:txBody>
                  <a:tcPr marL="84666" marR="84666" marT="84666" marB="84666" anchor="ctr" horzOverflow="overflow">
                    <a:lnL w="12700" cap="flat">
                      <a:noFill/>
                      <a:miter lim="400000"/>
                    </a:lnL>
                    <a:lnR w="12700" cap="flat">
                      <a:noFill/>
                      <a:miter lim="400000"/>
                    </a:lnR>
                    <a:lnT w="12700" cap="flat">
                      <a:noFill/>
                      <a:miter lim="400000"/>
                    </a:lnT>
                    <a:lnB w="12700" cap="flat">
                      <a:noFill/>
                      <a:miter lim="4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F3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9011F431-54B9-B541-93A7-E6897A33CF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1850" y="4454670"/>
            <a:ext cx="5448300" cy="240333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제목 1"/>
          <p:cNvSpPr txBox="1">
            <a:spLocks noGrp="1"/>
          </p:cNvSpPr>
          <p:nvPr>
            <p:ph type="title"/>
          </p:nvPr>
        </p:nvSpPr>
        <p:spPr>
          <a:xfrm>
            <a:off x="882315" y="213"/>
            <a:ext cx="8965070" cy="811743"/>
          </a:xfrm>
          <a:prstGeom prst="rect">
            <a:avLst/>
          </a:prstGeom>
        </p:spPr>
        <p:txBody>
          <a:bodyPr/>
          <a:lstStyle/>
          <a:p>
            <a:pPr defTabSz="859536">
              <a:defRPr sz="3200" b="1"/>
            </a:pPr>
            <a:r>
              <a:rPr dirty="0"/>
              <a:t>Schedule &amp; Progress </a:t>
            </a:r>
            <a:r>
              <a:rPr sz="3700" dirty="0"/>
              <a:t>–</a:t>
            </a:r>
            <a:r>
              <a:rPr sz="4700" dirty="0"/>
              <a:t> </a:t>
            </a:r>
            <a:r>
              <a:rPr lang="en-US" sz="2800" dirty="0"/>
              <a:t>Android &amp; Server</a:t>
            </a:r>
            <a:endParaRPr sz="2800" dirty="0"/>
          </a:p>
        </p:txBody>
      </p:sp>
      <p:pic>
        <p:nvPicPr>
          <p:cNvPr id="155" name="그림 19" descr="그림 19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4194" y="83831"/>
            <a:ext cx="679996" cy="679996"/>
          </a:xfrm>
          <a:prstGeom prst="rect">
            <a:avLst/>
          </a:prstGeom>
          <a:ln w="12700">
            <a:miter lim="400000"/>
          </a:ln>
        </p:spPr>
      </p:pic>
      <p:sp>
        <p:nvSpPr>
          <p:cNvPr id="156" name="직사각형 6"/>
          <p:cNvSpPr txBox="1"/>
          <p:nvPr/>
        </p:nvSpPr>
        <p:spPr>
          <a:xfrm>
            <a:off x="882315" y="875012"/>
            <a:ext cx="10727454" cy="4308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>
            <a:lvl1pPr defTabSz="457200">
              <a:defRPr sz="2300" b="1"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r>
              <a:rPr sz="2200" dirty="0"/>
              <a:t>“</a:t>
            </a:r>
            <a:r>
              <a:rPr lang="en-US" sz="2200" dirty="0"/>
              <a:t>We complete most of the functions to release the Beta version in Android</a:t>
            </a:r>
            <a:r>
              <a:rPr sz="2200" dirty="0"/>
              <a:t>”</a:t>
            </a:r>
          </a:p>
        </p:txBody>
      </p:sp>
      <p:grpSp>
        <p:nvGrpSpPr>
          <p:cNvPr id="159" name="그룹 16"/>
          <p:cNvGrpSpPr/>
          <p:nvPr/>
        </p:nvGrpSpPr>
        <p:grpSpPr>
          <a:xfrm>
            <a:off x="10907059" y="5625548"/>
            <a:ext cx="1284949" cy="1275312"/>
            <a:chOff x="0" y="0"/>
            <a:chExt cx="1284947" cy="1275310"/>
          </a:xfrm>
        </p:grpSpPr>
        <p:pic>
          <p:nvPicPr>
            <p:cNvPr id="157" name="그림 13" descr="그림 13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1284947" cy="127531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58" name="텍스트상자 14"/>
            <p:cNvSpPr txBox="1"/>
            <p:nvPr/>
          </p:nvSpPr>
          <p:spPr>
            <a:xfrm>
              <a:off x="480636" y="495780"/>
              <a:ext cx="222073" cy="5539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3000">
                  <a:solidFill>
                    <a:srgbClr val="FFFFFF"/>
                  </a:solidFill>
                  <a:latin typeface="헤드라인A"/>
                  <a:ea typeface="헤드라인A"/>
                  <a:cs typeface="헤드라인A"/>
                  <a:sym typeface="헤드라인A"/>
                </a:defRPr>
              </a:lvl1pPr>
            </a:lstStyle>
            <a:p>
              <a:r>
                <a:rPr lang="en-US" altLang="ko-KR" dirty="0"/>
                <a:t>6</a:t>
              </a:r>
              <a:endParaRPr dirty="0"/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A7C715C0-31D6-EA44-A406-11B48DE227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9048" y="1813423"/>
            <a:ext cx="4408776" cy="4584903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4079BCC5-3BBE-2E4D-886D-CD39BA06AD5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3065" y="4688809"/>
            <a:ext cx="1709517" cy="170951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26D5320-7F9E-4C43-9080-AAB14A72EAA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4892" y="2196758"/>
            <a:ext cx="2167185" cy="361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264541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제목 1"/>
          <p:cNvSpPr txBox="1">
            <a:spLocks noGrp="1"/>
          </p:cNvSpPr>
          <p:nvPr>
            <p:ph type="title"/>
          </p:nvPr>
        </p:nvSpPr>
        <p:spPr>
          <a:xfrm>
            <a:off x="882315" y="213"/>
            <a:ext cx="10869974" cy="811743"/>
          </a:xfrm>
          <a:prstGeom prst="rect">
            <a:avLst/>
          </a:prstGeom>
        </p:spPr>
        <p:txBody>
          <a:bodyPr>
            <a:normAutofit/>
          </a:bodyPr>
          <a:lstStyle/>
          <a:p>
            <a:pPr defTabSz="859536">
              <a:defRPr sz="3200" b="1"/>
            </a:pPr>
            <a:r>
              <a:rPr dirty="0"/>
              <a:t>Schedule &amp; Progress </a:t>
            </a:r>
            <a:r>
              <a:rPr sz="3700" dirty="0"/>
              <a:t>–</a:t>
            </a:r>
            <a:r>
              <a:rPr sz="4700" dirty="0"/>
              <a:t> </a:t>
            </a:r>
            <a:r>
              <a:rPr lang="en-US" sz="2800" dirty="0"/>
              <a:t>Android &amp; Server</a:t>
            </a:r>
            <a:endParaRPr sz="2800" dirty="0"/>
          </a:p>
        </p:txBody>
      </p:sp>
      <p:pic>
        <p:nvPicPr>
          <p:cNvPr id="155" name="그림 19" descr="그림 19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4194" y="83831"/>
            <a:ext cx="679996" cy="679996"/>
          </a:xfrm>
          <a:prstGeom prst="rect">
            <a:avLst/>
          </a:prstGeom>
          <a:ln w="12700">
            <a:miter lim="400000"/>
          </a:ln>
        </p:spPr>
      </p:pic>
      <p:sp>
        <p:nvSpPr>
          <p:cNvPr id="156" name="직사각형 6"/>
          <p:cNvSpPr txBox="1"/>
          <p:nvPr/>
        </p:nvSpPr>
        <p:spPr>
          <a:xfrm>
            <a:off x="882315" y="875012"/>
            <a:ext cx="10462242" cy="4308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>
            <a:lvl1pPr defTabSz="457200">
              <a:defRPr sz="2300" b="1"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r>
              <a:rPr sz="2200" dirty="0"/>
              <a:t>“</a:t>
            </a:r>
            <a:r>
              <a:rPr lang="en-US" sz="2200" dirty="0"/>
              <a:t>When user register the dog, the </a:t>
            </a:r>
            <a:r>
              <a:rPr lang="en-US" sz="2200" dirty="0" err="1"/>
              <a:t>informations</a:t>
            </a:r>
            <a:r>
              <a:rPr lang="en-US" sz="2200" dirty="0"/>
              <a:t> are saved in MongoDB</a:t>
            </a:r>
            <a:r>
              <a:rPr sz="2200" dirty="0"/>
              <a:t>”</a:t>
            </a:r>
          </a:p>
        </p:txBody>
      </p:sp>
      <p:grpSp>
        <p:nvGrpSpPr>
          <p:cNvPr id="159" name="그룹 16"/>
          <p:cNvGrpSpPr/>
          <p:nvPr/>
        </p:nvGrpSpPr>
        <p:grpSpPr>
          <a:xfrm>
            <a:off x="10907059" y="5625548"/>
            <a:ext cx="1284949" cy="1275312"/>
            <a:chOff x="0" y="0"/>
            <a:chExt cx="1284947" cy="1275310"/>
          </a:xfrm>
        </p:grpSpPr>
        <p:pic>
          <p:nvPicPr>
            <p:cNvPr id="157" name="그림 13" descr="그림 13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1284947" cy="127531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58" name="텍스트상자 14"/>
            <p:cNvSpPr txBox="1"/>
            <p:nvPr/>
          </p:nvSpPr>
          <p:spPr>
            <a:xfrm>
              <a:off x="480636" y="495780"/>
              <a:ext cx="222073" cy="5539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3000">
                  <a:solidFill>
                    <a:srgbClr val="FFFFFF"/>
                  </a:solidFill>
                  <a:latin typeface="헤드라인A"/>
                  <a:ea typeface="헤드라인A"/>
                  <a:cs typeface="헤드라인A"/>
                  <a:sym typeface="헤드라인A"/>
                </a:defRPr>
              </a:lvl1pPr>
            </a:lstStyle>
            <a:p>
              <a:r>
                <a:rPr lang="en-US" altLang="ko-KR" dirty="0"/>
                <a:t>6</a:t>
              </a:r>
              <a:endParaRPr dirty="0"/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A7C715C0-31D6-EA44-A406-11B48DE227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8069"/>
            <a:ext cx="3909060" cy="406522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6DE3857-CCD1-6549-88AF-5BBB8CEB6E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87429" y="2853615"/>
            <a:ext cx="5396144" cy="277193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79D0FB3-9EDE-C34E-8CBF-C8E5C9659A0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8748" y="1370967"/>
            <a:ext cx="1437182" cy="168425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060EEEE3-59E4-8E45-A70E-B366B556B75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1747" y="1987347"/>
            <a:ext cx="627221" cy="62722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98F3575-9F76-CC42-8498-87473ED372D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0421" y="2022639"/>
            <a:ext cx="1948304" cy="3316897"/>
          </a:xfrm>
          <a:prstGeom prst="rect">
            <a:avLst/>
          </a:prstGeom>
        </p:spPr>
      </p:pic>
      <p:pic>
        <p:nvPicPr>
          <p:cNvPr id="18" name="선" descr="선">
            <a:extLst>
              <a:ext uri="{FF2B5EF4-FFF2-40B4-BE49-F238E27FC236}">
                <a16:creationId xmlns:a16="http://schemas.microsoft.com/office/drawing/2014/main" id="{BA90013A-4F55-274C-B20A-C1C384C6399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2681670" y="2610280"/>
            <a:ext cx="3630164" cy="444939"/>
          </a:xfrm>
          <a:prstGeom prst="rect">
            <a:avLst/>
          </a:prstGeom>
          <a:ln w="12700">
            <a:miter lim="400000"/>
          </a:ln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4079BCC5-3BBE-2E4D-886D-CD39BA06AD5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6025" y="5807123"/>
            <a:ext cx="857009" cy="857009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제목 1"/>
          <p:cNvSpPr txBox="1">
            <a:spLocks noGrp="1"/>
          </p:cNvSpPr>
          <p:nvPr>
            <p:ph type="title"/>
          </p:nvPr>
        </p:nvSpPr>
        <p:spPr>
          <a:xfrm>
            <a:off x="882315" y="213"/>
            <a:ext cx="8965070" cy="811743"/>
          </a:xfrm>
          <a:prstGeom prst="rect">
            <a:avLst/>
          </a:prstGeom>
        </p:spPr>
        <p:txBody>
          <a:bodyPr/>
          <a:lstStyle/>
          <a:p>
            <a:pPr defTabSz="859536">
              <a:defRPr sz="3200" b="1"/>
            </a:pPr>
            <a:r>
              <a:rPr dirty="0"/>
              <a:t>Schedule &amp; Progress </a:t>
            </a:r>
            <a:r>
              <a:rPr sz="3700" dirty="0"/>
              <a:t>–</a:t>
            </a:r>
            <a:r>
              <a:rPr sz="4700" dirty="0"/>
              <a:t> </a:t>
            </a:r>
            <a:r>
              <a:rPr lang="en-US" altLang="ko-KR" sz="2800" dirty="0"/>
              <a:t>Android &amp; Server</a:t>
            </a:r>
            <a:endParaRPr sz="2800" dirty="0"/>
          </a:p>
        </p:txBody>
      </p:sp>
      <p:pic>
        <p:nvPicPr>
          <p:cNvPr id="155" name="그림 19" descr="그림 19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4194" y="83831"/>
            <a:ext cx="679996" cy="679996"/>
          </a:xfrm>
          <a:prstGeom prst="rect">
            <a:avLst/>
          </a:prstGeom>
          <a:ln w="12700">
            <a:miter lim="400000"/>
          </a:ln>
        </p:spPr>
      </p:pic>
      <p:sp>
        <p:nvSpPr>
          <p:cNvPr id="156" name="직사각형 6"/>
          <p:cNvSpPr txBox="1"/>
          <p:nvPr/>
        </p:nvSpPr>
        <p:spPr>
          <a:xfrm>
            <a:off x="882315" y="875012"/>
            <a:ext cx="11182242" cy="4308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>
            <a:lvl1pPr defTabSz="457200">
              <a:defRPr sz="2300" b="1"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r>
              <a:rPr lang="en-US" altLang="ko-KR" sz="2200" dirty="0"/>
              <a:t>“The images are saved in Local Storage of Server by Dog ID (random String)”</a:t>
            </a:r>
          </a:p>
        </p:txBody>
      </p:sp>
      <p:grpSp>
        <p:nvGrpSpPr>
          <p:cNvPr id="159" name="그룹 16"/>
          <p:cNvGrpSpPr/>
          <p:nvPr/>
        </p:nvGrpSpPr>
        <p:grpSpPr>
          <a:xfrm>
            <a:off x="10907059" y="5625548"/>
            <a:ext cx="1284947" cy="1275311"/>
            <a:chOff x="0" y="0"/>
            <a:chExt cx="1284945" cy="1275309"/>
          </a:xfrm>
        </p:grpSpPr>
        <p:pic>
          <p:nvPicPr>
            <p:cNvPr id="157" name="그림 13" descr="그림 13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1284947" cy="127531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58" name="텍스트상자 14"/>
            <p:cNvSpPr txBox="1"/>
            <p:nvPr/>
          </p:nvSpPr>
          <p:spPr>
            <a:xfrm>
              <a:off x="480636" y="480540"/>
              <a:ext cx="222073" cy="4724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3000">
                  <a:solidFill>
                    <a:srgbClr val="FFFFFF"/>
                  </a:solidFill>
                  <a:latin typeface="헤드라인A"/>
                  <a:ea typeface="헤드라인A"/>
                  <a:cs typeface="헤드라인A"/>
                  <a:sym typeface="헤드라인A"/>
                </a:defRPr>
              </a:lvl1pPr>
            </a:lstStyle>
            <a:p>
              <a:r>
                <a:t>7</a:t>
              </a: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A7C715C0-31D6-EA44-A406-11B48DE227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8069"/>
            <a:ext cx="3909060" cy="406522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98F3575-9F76-CC42-8498-87473ED372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0421" y="2022639"/>
            <a:ext cx="1948304" cy="331689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9CFEAFF-E918-5F4C-8A52-22D6C4547DF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4557" y="4233504"/>
            <a:ext cx="1440000" cy="1440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DB365DC-1C9E-3D44-A9B7-11F5A255841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4557" y="4233504"/>
            <a:ext cx="1440000" cy="1440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25AB964-B3F0-6145-8326-A53B52032CF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8195" y="4233504"/>
            <a:ext cx="1440000" cy="14400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F81032B-19D7-C945-BB40-D3BF5E217D1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919" y="2793504"/>
            <a:ext cx="1440000" cy="14400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4A3EAFE-A2EA-D042-998C-E2DFB43C64C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587343" y="2775629"/>
            <a:ext cx="2146300" cy="2222500"/>
          </a:xfrm>
          <a:prstGeom prst="rect">
            <a:avLst/>
          </a:prstGeom>
        </p:spPr>
      </p:pic>
      <p:pic>
        <p:nvPicPr>
          <p:cNvPr id="35" name="선" descr="선">
            <a:extLst>
              <a:ext uri="{FF2B5EF4-FFF2-40B4-BE49-F238E27FC236}">
                <a16:creationId xmlns:a16="http://schemas.microsoft.com/office/drawing/2014/main" id="{75A0C4E3-1C35-6046-8A01-64539F96BA2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2681670" y="3886879"/>
            <a:ext cx="3630164" cy="444939"/>
          </a:xfrm>
          <a:prstGeom prst="rect">
            <a:avLst/>
          </a:prstGeom>
          <a:ln w="12700">
            <a:miter lim="400000"/>
          </a:ln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1861EB5C-07E9-E140-84B1-0729464AE05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8497" y="1445834"/>
            <a:ext cx="1963991" cy="1174467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87600F92-467C-6B45-A666-F35B3D0BEC2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1235" y="1098669"/>
            <a:ext cx="1676960" cy="1676960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303B3914-438B-264B-98EE-DC4B67AABBE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6025" y="5807123"/>
            <a:ext cx="857009" cy="857009"/>
          </a:xfrm>
          <a:prstGeom prst="rect">
            <a:avLst/>
          </a:prstGeom>
        </p:spPr>
      </p:pic>
      <p:pic>
        <p:nvPicPr>
          <p:cNvPr id="29" name="선" descr="선">
            <a:extLst>
              <a:ext uri="{FF2B5EF4-FFF2-40B4-BE49-F238E27FC236}">
                <a16:creationId xmlns:a16="http://schemas.microsoft.com/office/drawing/2014/main" id="{F3E216DE-8307-FC4E-A564-CE92BBF635A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 rot="20588459">
            <a:off x="7035210" y="3897848"/>
            <a:ext cx="986220" cy="179303"/>
          </a:xfrm>
          <a:prstGeom prst="rect">
            <a:avLst/>
          </a:prstGeom>
          <a:ln w="12700">
            <a:miter lim="400000"/>
          </a:ln>
        </p:spPr>
      </p:pic>
      <p:pic>
        <p:nvPicPr>
          <p:cNvPr id="30" name="선" descr="선">
            <a:extLst>
              <a:ext uri="{FF2B5EF4-FFF2-40B4-BE49-F238E27FC236}">
                <a16:creationId xmlns:a16="http://schemas.microsoft.com/office/drawing/2014/main" id="{56E29667-151C-0C43-A640-050B75073B2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 rot="843284">
            <a:off x="7373299" y="4322589"/>
            <a:ext cx="618018" cy="25543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683680271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제목 1"/>
          <p:cNvSpPr txBox="1">
            <a:spLocks noGrp="1"/>
          </p:cNvSpPr>
          <p:nvPr>
            <p:ph type="title"/>
          </p:nvPr>
        </p:nvSpPr>
        <p:spPr>
          <a:xfrm>
            <a:off x="882315" y="213"/>
            <a:ext cx="8965070" cy="811743"/>
          </a:xfrm>
          <a:prstGeom prst="rect">
            <a:avLst/>
          </a:prstGeom>
        </p:spPr>
        <p:txBody>
          <a:bodyPr/>
          <a:lstStyle/>
          <a:p>
            <a:pPr defTabSz="859536">
              <a:defRPr sz="3200" b="1"/>
            </a:pPr>
            <a:r>
              <a:rPr dirty="0"/>
              <a:t>Schedule &amp; Progress </a:t>
            </a:r>
            <a:r>
              <a:rPr sz="3700" dirty="0"/>
              <a:t>–</a:t>
            </a:r>
            <a:r>
              <a:rPr sz="4700" dirty="0"/>
              <a:t> </a:t>
            </a:r>
            <a:r>
              <a:rPr lang="en-US" sz="2800" dirty="0"/>
              <a:t>Server</a:t>
            </a:r>
            <a:endParaRPr sz="2800" dirty="0"/>
          </a:p>
        </p:txBody>
      </p:sp>
      <p:pic>
        <p:nvPicPr>
          <p:cNvPr id="155" name="그림 19" descr="그림 19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4194" y="83831"/>
            <a:ext cx="679996" cy="679996"/>
          </a:xfrm>
          <a:prstGeom prst="rect">
            <a:avLst/>
          </a:prstGeom>
          <a:ln w="12700">
            <a:miter lim="400000"/>
          </a:ln>
        </p:spPr>
      </p:pic>
      <p:sp>
        <p:nvSpPr>
          <p:cNvPr id="156" name="직사각형 6"/>
          <p:cNvSpPr txBox="1"/>
          <p:nvPr/>
        </p:nvSpPr>
        <p:spPr>
          <a:xfrm>
            <a:off x="882315" y="875012"/>
            <a:ext cx="10462242" cy="4001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>
            <a:lvl1pPr defTabSz="457200">
              <a:defRPr sz="2300" b="1"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r>
              <a:rPr lang="en-US" altLang="ko-KR" sz="2000" dirty="0"/>
              <a:t>“Divide router for </a:t>
            </a:r>
            <a:r>
              <a:rPr lang="en-US" altLang="ko-KR" sz="2000" dirty="0">
                <a:solidFill>
                  <a:srgbClr val="C00000"/>
                </a:solidFill>
              </a:rPr>
              <a:t>MODE 1</a:t>
            </a:r>
            <a:r>
              <a:rPr lang="en-US" altLang="ko-KR" sz="2000" dirty="0"/>
              <a:t>(Verification) and </a:t>
            </a:r>
            <a:r>
              <a:rPr lang="en-US" altLang="ko-KR" sz="2000" dirty="0">
                <a:solidFill>
                  <a:srgbClr val="C00000"/>
                </a:solidFill>
              </a:rPr>
              <a:t>MODE 2</a:t>
            </a:r>
            <a:r>
              <a:rPr lang="en-US" altLang="ko-KR" sz="2000" dirty="0"/>
              <a:t>(Identification)”</a:t>
            </a:r>
          </a:p>
        </p:txBody>
      </p:sp>
      <p:grpSp>
        <p:nvGrpSpPr>
          <p:cNvPr id="159" name="그룹 16"/>
          <p:cNvGrpSpPr/>
          <p:nvPr/>
        </p:nvGrpSpPr>
        <p:grpSpPr>
          <a:xfrm>
            <a:off x="10907059" y="5625548"/>
            <a:ext cx="1284947" cy="1275311"/>
            <a:chOff x="0" y="0"/>
            <a:chExt cx="1284945" cy="1275309"/>
          </a:xfrm>
        </p:grpSpPr>
        <p:pic>
          <p:nvPicPr>
            <p:cNvPr id="157" name="그림 13" descr="그림 13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1284947" cy="127531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58" name="텍스트상자 14"/>
            <p:cNvSpPr txBox="1"/>
            <p:nvPr/>
          </p:nvSpPr>
          <p:spPr>
            <a:xfrm>
              <a:off x="480636" y="480540"/>
              <a:ext cx="222073" cy="4724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3000">
                  <a:solidFill>
                    <a:srgbClr val="FFFFFF"/>
                  </a:solidFill>
                  <a:latin typeface="헤드라인A"/>
                  <a:ea typeface="헤드라인A"/>
                  <a:cs typeface="헤드라인A"/>
                  <a:sym typeface="헤드라인A"/>
                </a:defRPr>
              </a:lvl1pPr>
            </a:lstStyle>
            <a:p>
              <a:r>
                <a:t>7</a:t>
              </a:r>
            </a:p>
          </p:txBody>
        </p:sp>
      </p:grpSp>
      <p:pic>
        <p:nvPicPr>
          <p:cNvPr id="21" name="그림 20">
            <a:extLst>
              <a:ext uri="{FF2B5EF4-FFF2-40B4-BE49-F238E27FC236}">
                <a16:creationId xmlns:a16="http://schemas.microsoft.com/office/drawing/2014/main" id="{2EBA3B7F-8F38-5C40-A601-813C9746CE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9376" y="2495027"/>
            <a:ext cx="9523370" cy="300566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A600EE5-879F-0A49-833C-7A15E6F056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4064" y="1502762"/>
            <a:ext cx="2533995" cy="1263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655065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Office 테마">
  <a:themeElements>
    <a:clrScheme name="Office 테마">
      <a:dk1>
        <a:srgbClr val="000000"/>
      </a:dk1>
      <a:lt1>
        <a:srgbClr val="F9F9F1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테마">
      <a:majorFont>
        <a:latin typeface="맑은 고딕"/>
        <a:ea typeface="맑은 고딕"/>
        <a:cs typeface="맑은 고딕"/>
      </a:majorFont>
      <a:minorFont>
        <a:latin typeface="Helvetica"/>
        <a:ea typeface="Helvetica"/>
        <a:cs typeface="Helvetica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9F9F1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 테마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테마">
      <a:majorFont>
        <a:latin typeface="맑은 고딕"/>
        <a:ea typeface="맑은 고딕"/>
        <a:cs typeface="맑은 고딕"/>
      </a:majorFont>
      <a:minorFont>
        <a:latin typeface="Helvetica"/>
        <a:ea typeface="Helvetica"/>
        <a:cs typeface="Helvetica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9F9F1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745</TotalTime>
  <Words>1037</Words>
  <Application>Microsoft Macintosh PowerPoint</Application>
  <PresentationFormat>와이드스크린</PresentationFormat>
  <Paragraphs>166</Paragraphs>
  <Slides>26</Slides>
  <Notes>16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2" baseType="lpstr">
      <vt:lpstr>Malgun Gothic</vt:lpstr>
      <vt:lpstr>Malgun Gothic</vt:lpstr>
      <vt:lpstr>헤드라인A</vt:lpstr>
      <vt:lpstr>Arial</vt:lpstr>
      <vt:lpstr>Helvetica</vt:lpstr>
      <vt:lpstr>Office 테마</vt:lpstr>
      <vt:lpstr>PowerPoint 프레젠테이션</vt:lpstr>
      <vt:lpstr>Contents</vt:lpstr>
      <vt:lpstr>1. SCHEDULE &amp; PROGRESS</vt:lpstr>
      <vt:lpstr>SCHEDULE</vt:lpstr>
      <vt:lpstr>Role of this week</vt:lpstr>
      <vt:lpstr>Schedule &amp; Progress – Android &amp; Server</vt:lpstr>
      <vt:lpstr>Schedule &amp; Progress – Android &amp; Server</vt:lpstr>
      <vt:lpstr>Schedule &amp; Progress – Android &amp; Server</vt:lpstr>
      <vt:lpstr>Schedule &amp; Progress – Server</vt:lpstr>
      <vt:lpstr>Schedule &amp; Progress – Server (in mode 1)</vt:lpstr>
      <vt:lpstr>Schedule &amp; Progress – Python (in mode 1)</vt:lpstr>
      <vt:lpstr>Schedule &amp; Progress – Python (in mode 1)</vt:lpstr>
      <vt:lpstr>Schedule &amp; Progress – Android (in mode 1)</vt:lpstr>
      <vt:lpstr>Schedule &amp; Progress – Android (in mode 1)</vt:lpstr>
      <vt:lpstr>Schedule &amp; Progress – Android (in mode 1)</vt:lpstr>
      <vt:lpstr>Schedule &amp; Progress – Server (in mode 1)</vt:lpstr>
      <vt:lpstr>Schedule &amp; Progress – Server (in mode 1)</vt:lpstr>
      <vt:lpstr>Schedule &amp; Progress – Paeng Jin Wook (Python)</vt:lpstr>
      <vt:lpstr>Schedule &amp; Progress – Kim Chan Il (Android)</vt:lpstr>
      <vt:lpstr>2. PROBLEMS &amp; SOLUTION</vt:lpstr>
      <vt:lpstr>PROBLEMS &amp; SOLUTIONS</vt:lpstr>
      <vt:lpstr>PROBLEMS &amp; SOLUTIONS</vt:lpstr>
      <vt:lpstr>3. PLANS</vt:lpstr>
      <vt:lpstr>PLANS for next week</vt:lpstr>
      <vt:lpstr>Q&amp;A</vt:lpstr>
      <vt:lpstr>Thank you!</vt:lpstr>
    </vt:vector>
  </TitlesOfParts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팽진욱</cp:lastModifiedBy>
  <cp:revision>50</cp:revision>
  <dcterms:modified xsi:type="dcterms:W3CDTF">2018-05-26T16:39:54Z</dcterms:modified>
</cp:coreProperties>
</file>